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9" r:id="rId3"/>
    <p:sldId id="260" r:id="rId4"/>
    <p:sldId id="261" r:id="rId5"/>
    <p:sldId id="280" r:id="rId6"/>
    <p:sldId id="262" r:id="rId7"/>
    <p:sldId id="281" r:id="rId8"/>
    <p:sldId id="282" r:id="rId9"/>
    <p:sldId id="285" r:id="rId10"/>
    <p:sldId id="283" r:id="rId11"/>
    <p:sldId id="288" r:id="rId12"/>
    <p:sldId id="287" r:id="rId13"/>
    <p:sldId id="286" r:id="rId14"/>
    <p:sldId id="284" r:id="rId15"/>
    <p:sldId id="289" r:id="rId16"/>
    <p:sldId id="290" r:id="rId17"/>
    <p:sldId id="291" r:id="rId18"/>
    <p:sldId id="304" r:id="rId19"/>
    <p:sldId id="292" r:id="rId20"/>
    <p:sldId id="293" r:id="rId21"/>
    <p:sldId id="294" r:id="rId22"/>
    <p:sldId id="295" r:id="rId23"/>
    <p:sldId id="296" r:id="rId24"/>
    <p:sldId id="299" r:id="rId25"/>
    <p:sldId id="301" r:id="rId26"/>
    <p:sldId id="297" r:id="rId27"/>
    <p:sldId id="298" r:id="rId28"/>
    <p:sldId id="312" r:id="rId29"/>
    <p:sldId id="306" r:id="rId30"/>
    <p:sldId id="300" r:id="rId31"/>
    <p:sldId id="310" r:id="rId32"/>
    <p:sldId id="308" r:id="rId33"/>
    <p:sldId id="263" r:id="rId34"/>
    <p:sldId id="303" r:id="rId35"/>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65"/>
    <p:restoredTop sz="94668"/>
  </p:normalViewPr>
  <p:slideViewPr>
    <p:cSldViewPr snapToGrid="0">
      <p:cViewPr>
        <p:scale>
          <a:sx n="82" d="100"/>
          <a:sy n="82" d="100"/>
        </p:scale>
        <p:origin x="576" y="6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09BA8B-5939-B26E-8FBA-9E2C563291EE}"/>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0357C089-8DC5-8DEC-DC95-A908B5AF1E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DEEE937C-0BAF-5CCC-D047-84B3121F1BCE}"/>
              </a:ext>
            </a:extLst>
          </p:cNvPr>
          <p:cNvSpPr>
            <a:spLocks noGrp="1"/>
          </p:cNvSpPr>
          <p:nvPr>
            <p:ph type="dt" sz="half" idx="10"/>
          </p:nvPr>
        </p:nvSpPr>
        <p:spPr/>
        <p:txBody>
          <a:bodyPr/>
          <a:lstStyle/>
          <a:p>
            <a:fld id="{A2C9B2C9-1709-4749-9C08-6E05EEBA5B87}" type="datetimeFigureOut">
              <a:rPr kumimoji="1" lang="ja-JP" altLang="en-US" smtClean="0"/>
              <a:t>2025/12/18</a:t>
            </a:fld>
            <a:endParaRPr kumimoji="1" lang="ja-JP" altLang="en-US"/>
          </a:p>
        </p:txBody>
      </p:sp>
      <p:sp>
        <p:nvSpPr>
          <p:cNvPr id="5" name="フッター プレースホルダー 4">
            <a:extLst>
              <a:ext uri="{FF2B5EF4-FFF2-40B4-BE49-F238E27FC236}">
                <a16:creationId xmlns:a16="http://schemas.microsoft.com/office/drawing/2014/main" id="{9D5586D3-169F-E166-441D-35E91BAA5AD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3A7C50E-FE36-925F-2E38-0254857F8D84}"/>
              </a:ext>
            </a:extLst>
          </p:cNvPr>
          <p:cNvSpPr>
            <a:spLocks noGrp="1"/>
          </p:cNvSpPr>
          <p:nvPr>
            <p:ph type="sldNum" sz="quarter" idx="12"/>
          </p:nvPr>
        </p:nvSpPr>
        <p:spPr/>
        <p:txBody>
          <a:bodyPr/>
          <a:lstStyle/>
          <a:p>
            <a:fld id="{08ED970B-6178-0144-9444-4D59D1BA45C7}" type="slidenum">
              <a:rPr kumimoji="1" lang="ja-JP" altLang="en-US" smtClean="0"/>
              <a:t>‹#›</a:t>
            </a:fld>
            <a:endParaRPr kumimoji="1" lang="ja-JP" altLang="en-US"/>
          </a:p>
        </p:txBody>
      </p:sp>
    </p:spTree>
    <p:extLst>
      <p:ext uri="{BB962C8B-B14F-4D97-AF65-F5344CB8AC3E}">
        <p14:creationId xmlns:p14="http://schemas.microsoft.com/office/powerpoint/2010/main" val="3783586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65F944-A1E0-3A0A-8873-537C4906A399}"/>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83108D4-C99F-5AD8-BC91-C901DB42EA55}"/>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F6EE319-A605-A9DA-95D7-4A47F1BC9571}"/>
              </a:ext>
            </a:extLst>
          </p:cNvPr>
          <p:cNvSpPr>
            <a:spLocks noGrp="1"/>
          </p:cNvSpPr>
          <p:nvPr>
            <p:ph type="dt" sz="half" idx="10"/>
          </p:nvPr>
        </p:nvSpPr>
        <p:spPr/>
        <p:txBody>
          <a:bodyPr/>
          <a:lstStyle/>
          <a:p>
            <a:fld id="{A2C9B2C9-1709-4749-9C08-6E05EEBA5B87}" type="datetimeFigureOut">
              <a:rPr kumimoji="1" lang="ja-JP" altLang="en-US" smtClean="0"/>
              <a:t>2025/12/18</a:t>
            </a:fld>
            <a:endParaRPr kumimoji="1" lang="ja-JP" altLang="en-US"/>
          </a:p>
        </p:txBody>
      </p:sp>
      <p:sp>
        <p:nvSpPr>
          <p:cNvPr id="5" name="フッター プレースホルダー 4">
            <a:extLst>
              <a:ext uri="{FF2B5EF4-FFF2-40B4-BE49-F238E27FC236}">
                <a16:creationId xmlns:a16="http://schemas.microsoft.com/office/drawing/2014/main" id="{4D815123-3C1C-4423-817A-39ADF7EE3B5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A12E32C-9082-9390-701B-92573C27EC07}"/>
              </a:ext>
            </a:extLst>
          </p:cNvPr>
          <p:cNvSpPr>
            <a:spLocks noGrp="1"/>
          </p:cNvSpPr>
          <p:nvPr>
            <p:ph type="sldNum" sz="quarter" idx="12"/>
          </p:nvPr>
        </p:nvSpPr>
        <p:spPr/>
        <p:txBody>
          <a:bodyPr/>
          <a:lstStyle/>
          <a:p>
            <a:fld id="{08ED970B-6178-0144-9444-4D59D1BA45C7}" type="slidenum">
              <a:rPr kumimoji="1" lang="ja-JP" altLang="en-US" smtClean="0"/>
              <a:t>‹#›</a:t>
            </a:fld>
            <a:endParaRPr kumimoji="1" lang="ja-JP" altLang="en-US"/>
          </a:p>
        </p:txBody>
      </p:sp>
    </p:spTree>
    <p:extLst>
      <p:ext uri="{BB962C8B-B14F-4D97-AF65-F5344CB8AC3E}">
        <p14:creationId xmlns:p14="http://schemas.microsoft.com/office/powerpoint/2010/main" val="4084028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2ADC02A2-E4A0-DCD5-0432-B95714BC9AA0}"/>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1EB02AA-414F-7EDA-2A0D-D370E3E7F4C6}"/>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76CF01C-F5ED-958B-17B8-BFAFBFA595EE}"/>
              </a:ext>
            </a:extLst>
          </p:cNvPr>
          <p:cNvSpPr>
            <a:spLocks noGrp="1"/>
          </p:cNvSpPr>
          <p:nvPr>
            <p:ph type="dt" sz="half" idx="10"/>
          </p:nvPr>
        </p:nvSpPr>
        <p:spPr/>
        <p:txBody>
          <a:bodyPr/>
          <a:lstStyle/>
          <a:p>
            <a:fld id="{A2C9B2C9-1709-4749-9C08-6E05EEBA5B87}" type="datetimeFigureOut">
              <a:rPr kumimoji="1" lang="ja-JP" altLang="en-US" smtClean="0"/>
              <a:t>2025/12/18</a:t>
            </a:fld>
            <a:endParaRPr kumimoji="1" lang="ja-JP" altLang="en-US"/>
          </a:p>
        </p:txBody>
      </p:sp>
      <p:sp>
        <p:nvSpPr>
          <p:cNvPr id="5" name="フッター プレースホルダー 4">
            <a:extLst>
              <a:ext uri="{FF2B5EF4-FFF2-40B4-BE49-F238E27FC236}">
                <a16:creationId xmlns:a16="http://schemas.microsoft.com/office/drawing/2014/main" id="{6B3EB7BF-458B-144B-0377-6B507FAD802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C220C1B-E6A1-4463-424B-1DE3146B4FCC}"/>
              </a:ext>
            </a:extLst>
          </p:cNvPr>
          <p:cNvSpPr>
            <a:spLocks noGrp="1"/>
          </p:cNvSpPr>
          <p:nvPr>
            <p:ph type="sldNum" sz="quarter" idx="12"/>
          </p:nvPr>
        </p:nvSpPr>
        <p:spPr/>
        <p:txBody>
          <a:bodyPr/>
          <a:lstStyle/>
          <a:p>
            <a:fld id="{08ED970B-6178-0144-9444-4D59D1BA45C7}" type="slidenum">
              <a:rPr kumimoji="1" lang="ja-JP" altLang="en-US" smtClean="0"/>
              <a:t>‹#›</a:t>
            </a:fld>
            <a:endParaRPr kumimoji="1" lang="ja-JP" altLang="en-US"/>
          </a:p>
        </p:txBody>
      </p:sp>
    </p:spTree>
    <p:extLst>
      <p:ext uri="{BB962C8B-B14F-4D97-AF65-F5344CB8AC3E}">
        <p14:creationId xmlns:p14="http://schemas.microsoft.com/office/powerpoint/2010/main" val="2346405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9A08D0-7281-C0DF-36EC-EC221F7AD4A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80E18A8-1A66-F9B0-05CE-CBA824333A5F}"/>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5C527B0-7404-4344-A9DF-ED6A4C03CEC2}"/>
              </a:ext>
            </a:extLst>
          </p:cNvPr>
          <p:cNvSpPr>
            <a:spLocks noGrp="1"/>
          </p:cNvSpPr>
          <p:nvPr>
            <p:ph type="dt" sz="half" idx="10"/>
          </p:nvPr>
        </p:nvSpPr>
        <p:spPr/>
        <p:txBody>
          <a:bodyPr/>
          <a:lstStyle/>
          <a:p>
            <a:fld id="{A2C9B2C9-1709-4749-9C08-6E05EEBA5B87}" type="datetimeFigureOut">
              <a:rPr kumimoji="1" lang="ja-JP" altLang="en-US" smtClean="0"/>
              <a:t>2025/12/18</a:t>
            </a:fld>
            <a:endParaRPr kumimoji="1" lang="ja-JP" altLang="en-US"/>
          </a:p>
        </p:txBody>
      </p:sp>
      <p:sp>
        <p:nvSpPr>
          <p:cNvPr id="5" name="フッター プレースホルダー 4">
            <a:extLst>
              <a:ext uri="{FF2B5EF4-FFF2-40B4-BE49-F238E27FC236}">
                <a16:creationId xmlns:a16="http://schemas.microsoft.com/office/drawing/2014/main" id="{41B00CF1-F786-4165-2039-D4E3B40E1E2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FD158CC-C9D2-10E7-4FD7-836A185F7EF7}"/>
              </a:ext>
            </a:extLst>
          </p:cNvPr>
          <p:cNvSpPr>
            <a:spLocks noGrp="1"/>
          </p:cNvSpPr>
          <p:nvPr>
            <p:ph type="sldNum" sz="quarter" idx="12"/>
          </p:nvPr>
        </p:nvSpPr>
        <p:spPr/>
        <p:txBody>
          <a:bodyPr/>
          <a:lstStyle/>
          <a:p>
            <a:fld id="{08ED970B-6178-0144-9444-4D59D1BA45C7}" type="slidenum">
              <a:rPr kumimoji="1" lang="ja-JP" altLang="en-US" smtClean="0"/>
              <a:t>‹#›</a:t>
            </a:fld>
            <a:endParaRPr kumimoji="1" lang="ja-JP" altLang="en-US"/>
          </a:p>
        </p:txBody>
      </p:sp>
    </p:spTree>
    <p:extLst>
      <p:ext uri="{BB962C8B-B14F-4D97-AF65-F5344CB8AC3E}">
        <p14:creationId xmlns:p14="http://schemas.microsoft.com/office/powerpoint/2010/main" val="1705748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FCFB61-C0FD-45D4-D74C-40598AD28DD5}"/>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30D8C29-90C4-BE0B-3639-7909ECD42E7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31719395-BB4D-DB88-7DF1-9CE5151A9700}"/>
              </a:ext>
            </a:extLst>
          </p:cNvPr>
          <p:cNvSpPr>
            <a:spLocks noGrp="1"/>
          </p:cNvSpPr>
          <p:nvPr>
            <p:ph type="dt" sz="half" idx="10"/>
          </p:nvPr>
        </p:nvSpPr>
        <p:spPr/>
        <p:txBody>
          <a:bodyPr/>
          <a:lstStyle/>
          <a:p>
            <a:fld id="{A2C9B2C9-1709-4749-9C08-6E05EEBA5B87}" type="datetimeFigureOut">
              <a:rPr kumimoji="1" lang="ja-JP" altLang="en-US" smtClean="0"/>
              <a:t>2025/12/18</a:t>
            </a:fld>
            <a:endParaRPr kumimoji="1" lang="ja-JP" altLang="en-US"/>
          </a:p>
        </p:txBody>
      </p:sp>
      <p:sp>
        <p:nvSpPr>
          <p:cNvPr id="5" name="フッター プレースホルダー 4">
            <a:extLst>
              <a:ext uri="{FF2B5EF4-FFF2-40B4-BE49-F238E27FC236}">
                <a16:creationId xmlns:a16="http://schemas.microsoft.com/office/drawing/2014/main" id="{6A7DBDC9-C0C5-A87E-9283-0CEBD9E491E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F505135-4513-65AF-3721-1D510BB55ACD}"/>
              </a:ext>
            </a:extLst>
          </p:cNvPr>
          <p:cNvSpPr>
            <a:spLocks noGrp="1"/>
          </p:cNvSpPr>
          <p:nvPr>
            <p:ph type="sldNum" sz="quarter" idx="12"/>
          </p:nvPr>
        </p:nvSpPr>
        <p:spPr/>
        <p:txBody>
          <a:bodyPr/>
          <a:lstStyle/>
          <a:p>
            <a:fld id="{08ED970B-6178-0144-9444-4D59D1BA45C7}" type="slidenum">
              <a:rPr kumimoji="1" lang="ja-JP" altLang="en-US" smtClean="0"/>
              <a:t>‹#›</a:t>
            </a:fld>
            <a:endParaRPr kumimoji="1" lang="ja-JP" altLang="en-US"/>
          </a:p>
        </p:txBody>
      </p:sp>
    </p:spTree>
    <p:extLst>
      <p:ext uri="{BB962C8B-B14F-4D97-AF65-F5344CB8AC3E}">
        <p14:creationId xmlns:p14="http://schemas.microsoft.com/office/powerpoint/2010/main" val="1450506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060F0F-E9D6-EA44-F051-12BE6CAD404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301B4F5-F820-A5EF-AABA-71E15A14EE71}"/>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1CBA931-7DB4-17D9-DF4B-B6F3945FA9C8}"/>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872148DC-96F4-BC62-B5A9-A73BCC2A2343}"/>
              </a:ext>
            </a:extLst>
          </p:cNvPr>
          <p:cNvSpPr>
            <a:spLocks noGrp="1"/>
          </p:cNvSpPr>
          <p:nvPr>
            <p:ph type="dt" sz="half" idx="10"/>
          </p:nvPr>
        </p:nvSpPr>
        <p:spPr/>
        <p:txBody>
          <a:bodyPr/>
          <a:lstStyle/>
          <a:p>
            <a:fld id="{A2C9B2C9-1709-4749-9C08-6E05EEBA5B87}" type="datetimeFigureOut">
              <a:rPr kumimoji="1" lang="ja-JP" altLang="en-US" smtClean="0"/>
              <a:t>2025/12/18</a:t>
            </a:fld>
            <a:endParaRPr kumimoji="1" lang="ja-JP" altLang="en-US"/>
          </a:p>
        </p:txBody>
      </p:sp>
      <p:sp>
        <p:nvSpPr>
          <p:cNvPr id="6" name="フッター プレースホルダー 5">
            <a:extLst>
              <a:ext uri="{FF2B5EF4-FFF2-40B4-BE49-F238E27FC236}">
                <a16:creationId xmlns:a16="http://schemas.microsoft.com/office/drawing/2014/main" id="{101E0587-886B-ADDE-70C3-5DA9D4BFCD1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34954E8-3AB5-3B7C-3C68-A4236DFFC72B}"/>
              </a:ext>
            </a:extLst>
          </p:cNvPr>
          <p:cNvSpPr>
            <a:spLocks noGrp="1"/>
          </p:cNvSpPr>
          <p:nvPr>
            <p:ph type="sldNum" sz="quarter" idx="12"/>
          </p:nvPr>
        </p:nvSpPr>
        <p:spPr/>
        <p:txBody>
          <a:bodyPr/>
          <a:lstStyle/>
          <a:p>
            <a:fld id="{08ED970B-6178-0144-9444-4D59D1BA45C7}" type="slidenum">
              <a:rPr kumimoji="1" lang="ja-JP" altLang="en-US" smtClean="0"/>
              <a:t>‹#›</a:t>
            </a:fld>
            <a:endParaRPr kumimoji="1" lang="ja-JP" altLang="en-US"/>
          </a:p>
        </p:txBody>
      </p:sp>
    </p:spTree>
    <p:extLst>
      <p:ext uri="{BB962C8B-B14F-4D97-AF65-F5344CB8AC3E}">
        <p14:creationId xmlns:p14="http://schemas.microsoft.com/office/powerpoint/2010/main" val="3409640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BC43277-231B-7146-5D95-5E55B3777291}"/>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0552877-22CB-04A5-F4C5-BB153F9656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253B3325-EF28-88B4-C8EB-9365FAE6FCC9}"/>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C3E1B8C5-FCAE-857F-F89D-94A7177C7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8C198501-D987-2CAD-9858-D7033FC38461}"/>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BF0E63BD-169C-D523-A545-05B3654A5369}"/>
              </a:ext>
            </a:extLst>
          </p:cNvPr>
          <p:cNvSpPr>
            <a:spLocks noGrp="1"/>
          </p:cNvSpPr>
          <p:nvPr>
            <p:ph type="dt" sz="half" idx="10"/>
          </p:nvPr>
        </p:nvSpPr>
        <p:spPr/>
        <p:txBody>
          <a:bodyPr/>
          <a:lstStyle/>
          <a:p>
            <a:fld id="{A2C9B2C9-1709-4749-9C08-6E05EEBA5B87}" type="datetimeFigureOut">
              <a:rPr kumimoji="1" lang="ja-JP" altLang="en-US" smtClean="0"/>
              <a:t>2025/12/18</a:t>
            </a:fld>
            <a:endParaRPr kumimoji="1" lang="ja-JP" altLang="en-US"/>
          </a:p>
        </p:txBody>
      </p:sp>
      <p:sp>
        <p:nvSpPr>
          <p:cNvPr id="8" name="フッター プレースホルダー 7">
            <a:extLst>
              <a:ext uri="{FF2B5EF4-FFF2-40B4-BE49-F238E27FC236}">
                <a16:creationId xmlns:a16="http://schemas.microsoft.com/office/drawing/2014/main" id="{E614CDC7-D6B1-B6E8-4AAE-0E4929BEB567}"/>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50429BA2-EA12-6576-E5A0-2A6ED4FE050F}"/>
              </a:ext>
            </a:extLst>
          </p:cNvPr>
          <p:cNvSpPr>
            <a:spLocks noGrp="1"/>
          </p:cNvSpPr>
          <p:nvPr>
            <p:ph type="sldNum" sz="quarter" idx="12"/>
          </p:nvPr>
        </p:nvSpPr>
        <p:spPr/>
        <p:txBody>
          <a:bodyPr/>
          <a:lstStyle/>
          <a:p>
            <a:fld id="{08ED970B-6178-0144-9444-4D59D1BA45C7}" type="slidenum">
              <a:rPr kumimoji="1" lang="ja-JP" altLang="en-US" smtClean="0"/>
              <a:t>‹#›</a:t>
            </a:fld>
            <a:endParaRPr kumimoji="1" lang="ja-JP" altLang="en-US"/>
          </a:p>
        </p:txBody>
      </p:sp>
    </p:spTree>
    <p:extLst>
      <p:ext uri="{BB962C8B-B14F-4D97-AF65-F5344CB8AC3E}">
        <p14:creationId xmlns:p14="http://schemas.microsoft.com/office/powerpoint/2010/main" val="563913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97CBD0-FDE2-39B8-F518-B44E90655A18}"/>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4E34DBE4-28EB-BE9A-6CE3-36DA7D7E6BE0}"/>
              </a:ext>
            </a:extLst>
          </p:cNvPr>
          <p:cNvSpPr>
            <a:spLocks noGrp="1"/>
          </p:cNvSpPr>
          <p:nvPr>
            <p:ph type="dt" sz="half" idx="10"/>
          </p:nvPr>
        </p:nvSpPr>
        <p:spPr/>
        <p:txBody>
          <a:bodyPr/>
          <a:lstStyle/>
          <a:p>
            <a:fld id="{A2C9B2C9-1709-4749-9C08-6E05EEBA5B87}" type="datetimeFigureOut">
              <a:rPr kumimoji="1" lang="ja-JP" altLang="en-US" smtClean="0"/>
              <a:t>2025/12/18</a:t>
            </a:fld>
            <a:endParaRPr kumimoji="1" lang="ja-JP" altLang="en-US"/>
          </a:p>
        </p:txBody>
      </p:sp>
      <p:sp>
        <p:nvSpPr>
          <p:cNvPr id="4" name="フッター プレースホルダー 3">
            <a:extLst>
              <a:ext uri="{FF2B5EF4-FFF2-40B4-BE49-F238E27FC236}">
                <a16:creationId xmlns:a16="http://schemas.microsoft.com/office/drawing/2014/main" id="{3F518F4F-6C9D-C186-1259-E69C98B69B72}"/>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96A1BE9B-460C-FDA3-3404-EB783E3FD6D0}"/>
              </a:ext>
            </a:extLst>
          </p:cNvPr>
          <p:cNvSpPr>
            <a:spLocks noGrp="1"/>
          </p:cNvSpPr>
          <p:nvPr>
            <p:ph type="sldNum" sz="quarter" idx="12"/>
          </p:nvPr>
        </p:nvSpPr>
        <p:spPr/>
        <p:txBody>
          <a:bodyPr/>
          <a:lstStyle/>
          <a:p>
            <a:fld id="{08ED970B-6178-0144-9444-4D59D1BA45C7}" type="slidenum">
              <a:rPr kumimoji="1" lang="ja-JP" altLang="en-US" smtClean="0"/>
              <a:t>‹#›</a:t>
            </a:fld>
            <a:endParaRPr kumimoji="1" lang="ja-JP" altLang="en-US"/>
          </a:p>
        </p:txBody>
      </p:sp>
    </p:spTree>
    <p:extLst>
      <p:ext uri="{BB962C8B-B14F-4D97-AF65-F5344CB8AC3E}">
        <p14:creationId xmlns:p14="http://schemas.microsoft.com/office/powerpoint/2010/main" val="1972773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5F77A4B-ED42-369E-4059-F8FABF065B11}"/>
              </a:ext>
            </a:extLst>
          </p:cNvPr>
          <p:cNvSpPr>
            <a:spLocks noGrp="1"/>
          </p:cNvSpPr>
          <p:nvPr>
            <p:ph type="dt" sz="half" idx="10"/>
          </p:nvPr>
        </p:nvSpPr>
        <p:spPr/>
        <p:txBody>
          <a:bodyPr/>
          <a:lstStyle/>
          <a:p>
            <a:fld id="{A2C9B2C9-1709-4749-9C08-6E05EEBA5B87}" type="datetimeFigureOut">
              <a:rPr kumimoji="1" lang="ja-JP" altLang="en-US" smtClean="0"/>
              <a:t>2025/12/18</a:t>
            </a:fld>
            <a:endParaRPr kumimoji="1" lang="ja-JP" altLang="en-US"/>
          </a:p>
        </p:txBody>
      </p:sp>
      <p:sp>
        <p:nvSpPr>
          <p:cNvPr id="3" name="フッター プレースホルダー 2">
            <a:extLst>
              <a:ext uri="{FF2B5EF4-FFF2-40B4-BE49-F238E27FC236}">
                <a16:creationId xmlns:a16="http://schemas.microsoft.com/office/drawing/2014/main" id="{46048067-8D9C-4863-A108-D4A78ECECB5B}"/>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E3B1273-0E36-6995-1870-EE8A86875B45}"/>
              </a:ext>
            </a:extLst>
          </p:cNvPr>
          <p:cNvSpPr>
            <a:spLocks noGrp="1"/>
          </p:cNvSpPr>
          <p:nvPr>
            <p:ph type="sldNum" sz="quarter" idx="12"/>
          </p:nvPr>
        </p:nvSpPr>
        <p:spPr/>
        <p:txBody>
          <a:bodyPr/>
          <a:lstStyle/>
          <a:p>
            <a:fld id="{08ED970B-6178-0144-9444-4D59D1BA45C7}" type="slidenum">
              <a:rPr kumimoji="1" lang="ja-JP" altLang="en-US" smtClean="0"/>
              <a:t>‹#›</a:t>
            </a:fld>
            <a:endParaRPr kumimoji="1" lang="ja-JP" altLang="en-US"/>
          </a:p>
        </p:txBody>
      </p:sp>
    </p:spTree>
    <p:extLst>
      <p:ext uri="{BB962C8B-B14F-4D97-AF65-F5344CB8AC3E}">
        <p14:creationId xmlns:p14="http://schemas.microsoft.com/office/powerpoint/2010/main" val="3065794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CA5B5D1-EB82-E9E6-4A56-13B9FB7A5E8A}"/>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A9E71F5-A9CC-9A51-77CD-6D0BE042E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B86AD3BB-46EA-0169-24EF-CE07C496EE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E47FBAA8-2B0E-669D-6FED-98D5744AB853}"/>
              </a:ext>
            </a:extLst>
          </p:cNvPr>
          <p:cNvSpPr>
            <a:spLocks noGrp="1"/>
          </p:cNvSpPr>
          <p:nvPr>
            <p:ph type="dt" sz="half" idx="10"/>
          </p:nvPr>
        </p:nvSpPr>
        <p:spPr/>
        <p:txBody>
          <a:bodyPr/>
          <a:lstStyle/>
          <a:p>
            <a:fld id="{A2C9B2C9-1709-4749-9C08-6E05EEBA5B87}" type="datetimeFigureOut">
              <a:rPr kumimoji="1" lang="ja-JP" altLang="en-US" smtClean="0"/>
              <a:t>2025/12/18</a:t>
            </a:fld>
            <a:endParaRPr kumimoji="1" lang="ja-JP" altLang="en-US"/>
          </a:p>
        </p:txBody>
      </p:sp>
      <p:sp>
        <p:nvSpPr>
          <p:cNvPr id="6" name="フッター プレースホルダー 5">
            <a:extLst>
              <a:ext uri="{FF2B5EF4-FFF2-40B4-BE49-F238E27FC236}">
                <a16:creationId xmlns:a16="http://schemas.microsoft.com/office/drawing/2014/main" id="{44AED1F9-23D6-DFD3-2048-C1D02B29E7F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CFF90F1-F04D-E60D-948A-9D37DFFB1CCD}"/>
              </a:ext>
            </a:extLst>
          </p:cNvPr>
          <p:cNvSpPr>
            <a:spLocks noGrp="1"/>
          </p:cNvSpPr>
          <p:nvPr>
            <p:ph type="sldNum" sz="quarter" idx="12"/>
          </p:nvPr>
        </p:nvSpPr>
        <p:spPr/>
        <p:txBody>
          <a:bodyPr/>
          <a:lstStyle/>
          <a:p>
            <a:fld id="{08ED970B-6178-0144-9444-4D59D1BA45C7}" type="slidenum">
              <a:rPr kumimoji="1" lang="ja-JP" altLang="en-US" smtClean="0"/>
              <a:t>‹#›</a:t>
            </a:fld>
            <a:endParaRPr kumimoji="1" lang="ja-JP" altLang="en-US"/>
          </a:p>
        </p:txBody>
      </p:sp>
    </p:spTree>
    <p:extLst>
      <p:ext uri="{BB962C8B-B14F-4D97-AF65-F5344CB8AC3E}">
        <p14:creationId xmlns:p14="http://schemas.microsoft.com/office/powerpoint/2010/main" val="2656219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AA343B8-8E6C-4877-162B-88B9708CDB50}"/>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5BEDE755-57D7-0ACE-C63A-8B2B62709F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639CB5DA-4E28-DFF1-08C5-0F03F1EF2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DBD4F74-E6EF-D7A3-152B-149CFECAE4B5}"/>
              </a:ext>
            </a:extLst>
          </p:cNvPr>
          <p:cNvSpPr>
            <a:spLocks noGrp="1"/>
          </p:cNvSpPr>
          <p:nvPr>
            <p:ph type="dt" sz="half" idx="10"/>
          </p:nvPr>
        </p:nvSpPr>
        <p:spPr/>
        <p:txBody>
          <a:bodyPr/>
          <a:lstStyle/>
          <a:p>
            <a:fld id="{A2C9B2C9-1709-4749-9C08-6E05EEBA5B87}" type="datetimeFigureOut">
              <a:rPr kumimoji="1" lang="ja-JP" altLang="en-US" smtClean="0"/>
              <a:t>2025/12/18</a:t>
            </a:fld>
            <a:endParaRPr kumimoji="1" lang="ja-JP" altLang="en-US"/>
          </a:p>
        </p:txBody>
      </p:sp>
      <p:sp>
        <p:nvSpPr>
          <p:cNvPr id="6" name="フッター プレースホルダー 5">
            <a:extLst>
              <a:ext uri="{FF2B5EF4-FFF2-40B4-BE49-F238E27FC236}">
                <a16:creationId xmlns:a16="http://schemas.microsoft.com/office/drawing/2014/main" id="{A65188D1-07F9-0813-3420-8559801C890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B17C6BA-1DCB-31C1-FBAF-82DC5C346E46}"/>
              </a:ext>
            </a:extLst>
          </p:cNvPr>
          <p:cNvSpPr>
            <a:spLocks noGrp="1"/>
          </p:cNvSpPr>
          <p:nvPr>
            <p:ph type="sldNum" sz="quarter" idx="12"/>
          </p:nvPr>
        </p:nvSpPr>
        <p:spPr/>
        <p:txBody>
          <a:bodyPr/>
          <a:lstStyle/>
          <a:p>
            <a:fld id="{08ED970B-6178-0144-9444-4D59D1BA45C7}" type="slidenum">
              <a:rPr kumimoji="1" lang="ja-JP" altLang="en-US" smtClean="0"/>
              <a:t>‹#›</a:t>
            </a:fld>
            <a:endParaRPr kumimoji="1" lang="ja-JP" altLang="en-US"/>
          </a:p>
        </p:txBody>
      </p:sp>
    </p:spTree>
    <p:extLst>
      <p:ext uri="{BB962C8B-B14F-4D97-AF65-F5344CB8AC3E}">
        <p14:creationId xmlns:p14="http://schemas.microsoft.com/office/powerpoint/2010/main" val="3140089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B9B5E0BB-5587-9163-C1AA-35205008EE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02CDF85-F9C6-076D-320B-A622AF70A7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7120599-F16B-E30A-08DD-C4E6D13E12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2C9B2C9-1709-4749-9C08-6E05EEBA5B87}" type="datetimeFigureOut">
              <a:rPr kumimoji="1" lang="ja-JP" altLang="en-US" smtClean="0"/>
              <a:t>2025/12/18</a:t>
            </a:fld>
            <a:endParaRPr kumimoji="1" lang="ja-JP" altLang="en-US"/>
          </a:p>
        </p:txBody>
      </p:sp>
      <p:sp>
        <p:nvSpPr>
          <p:cNvPr id="5" name="フッター プレースホルダー 4">
            <a:extLst>
              <a:ext uri="{FF2B5EF4-FFF2-40B4-BE49-F238E27FC236}">
                <a16:creationId xmlns:a16="http://schemas.microsoft.com/office/drawing/2014/main" id="{9FDDEF17-4205-6735-341B-593F643E05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1E696A51-E00D-8D6F-5643-54A6AC0810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8ED970B-6178-0144-9444-4D59D1BA45C7}" type="slidenum">
              <a:rPr kumimoji="1" lang="ja-JP" altLang="en-US" smtClean="0"/>
              <a:t>‹#›</a:t>
            </a:fld>
            <a:endParaRPr kumimoji="1" lang="ja-JP" altLang="en-US"/>
          </a:p>
        </p:txBody>
      </p:sp>
    </p:spTree>
    <p:extLst>
      <p:ext uri="{BB962C8B-B14F-4D97-AF65-F5344CB8AC3E}">
        <p14:creationId xmlns:p14="http://schemas.microsoft.com/office/powerpoint/2010/main" val="21588596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65A405-F868-E771-E0C5-64CFCCB274A5}"/>
              </a:ext>
            </a:extLst>
          </p:cNvPr>
          <p:cNvSpPr>
            <a:spLocks noGrp="1"/>
          </p:cNvSpPr>
          <p:nvPr>
            <p:ph type="ctrTitle"/>
          </p:nvPr>
        </p:nvSpPr>
        <p:spPr>
          <a:xfrm>
            <a:off x="3513350" y="4332229"/>
            <a:ext cx="8456978" cy="433734"/>
          </a:xfrm>
        </p:spPr>
        <p:txBody>
          <a:bodyPr anchor="b">
            <a:normAutofit fontScale="90000"/>
          </a:bodyPr>
          <a:lstStyle/>
          <a:p>
            <a:r>
              <a:rPr lang="vi-VN" altLang="ja-JP" sz="3600" dirty="0">
                <a:solidFill>
                  <a:schemeClr val="tx1">
                    <a:lumMod val="85000"/>
                    <a:lumOff val="15000"/>
                  </a:schemeClr>
                </a:solidFill>
              </a:rPr>
              <a:t>THƯƠNG HIỆU NHẬT CHO SỨC KHOẺ VIỆT </a:t>
            </a:r>
            <a:br>
              <a:rPr lang="ja-JP" altLang="en-US" sz="3600">
                <a:solidFill>
                  <a:schemeClr val="tx1">
                    <a:lumMod val="85000"/>
                    <a:lumOff val="15000"/>
                  </a:schemeClr>
                </a:solidFill>
              </a:rPr>
            </a:br>
            <a:endParaRPr kumimoji="1" lang="ja-JP" altLang="en-US" sz="3600">
              <a:solidFill>
                <a:schemeClr val="tx1">
                  <a:lumMod val="85000"/>
                  <a:lumOff val="15000"/>
                </a:schemeClr>
              </a:solidFill>
            </a:endParaRPr>
          </a:p>
        </p:txBody>
      </p:sp>
      <p:pic>
        <p:nvPicPr>
          <p:cNvPr id="7" name="図 6" descr="ロゴ&#10;&#10;AI 生成コンテンツは誤りを含む可能性があります。">
            <a:extLst>
              <a:ext uri="{FF2B5EF4-FFF2-40B4-BE49-F238E27FC236}">
                <a16:creationId xmlns:a16="http://schemas.microsoft.com/office/drawing/2014/main" id="{E7DA5F7D-B534-4BD1-AF55-7E5EB738589D}"/>
              </a:ext>
            </a:extLst>
          </p:cNvPr>
          <p:cNvPicPr>
            <a:picLocks noChangeAspect="1"/>
          </p:cNvPicPr>
          <p:nvPr/>
        </p:nvPicPr>
        <p:blipFill>
          <a:blip r:embed="rId2"/>
          <a:stretch>
            <a:fillRect/>
          </a:stretch>
        </p:blipFill>
        <p:spPr>
          <a:xfrm>
            <a:off x="429124" y="1119376"/>
            <a:ext cx="10945825" cy="2840498"/>
          </a:xfrm>
          <a:prstGeom prst="rect">
            <a:avLst/>
          </a:prstGeom>
        </p:spPr>
      </p:pic>
    </p:spTree>
    <p:extLst>
      <p:ext uri="{BB962C8B-B14F-4D97-AF65-F5344CB8AC3E}">
        <p14:creationId xmlns:p14="http://schemas.microsoft.com/office/powerpoint/2010/main" val="3001314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F47AA2-2CD0-3A47-E06E-811E80C6F988}"/>
              </a:ext>
            </a:extLst>
          </p:cNvPr>
          <p:cNvSpPr>
            <a:spLocks noGrp="1"/>
          </p:cNvSpPr>
          <p:nvPr>
            <p:ph type="title"/>
          </p:nvPr>
        </p:nvSpPr>
        <p:spPr/>
        <p:txBody>
          <a:bodyPr/>
          <a:lstStyle/>
          <a:p>
            <a:r>
              <a:rPr kumimoji="1" lang="vi-VN" altLang="ja-JP" dirty="0"/>
              <a:t>TĂNG LƯỢNG AXIT BÉO CHUỖI NGẮN </a:t>
            </a:r>
            <a:endParaRPr kumimoji="1" lang="ja-JP" altLang="en-US"/>
          </a:p>
        </p:txBody>
      </p:sp>
      <p:sp>
        <p:nvSpPr>
          <p:cNvPr id="3" name="コンテンツ プレースホルダー 2">
            <a:extLst>
              <a:ext uri="{FF2B5EF4-FFF2-40B4-BE49-F238E27FC236}">
                <a16:creationId xmlns:a16="http://schemas.microsoft.com/office/drawing/2014/main" id="{076D469C-80FD-E10C-8F0D-87538FE701D1}"/>
              </a:ext>
            </a:extLst>
          </p:cNvPr>
          <p:cNvSpPr>
            <a:spLocks noGrp="1"/>
          </p:cNvSpPr>
          <p:nvPr>
            <p:ph idx="1"/>
          </p:nvPr>
        </p:nvSpPr>
        <p:spPr/>
        <p:txBody>
          <a:bodyPr/>
          <a:lstStyle/>
          <a:p>
            <a:endParaRPr kumimoji="1" lang="vi-VN" altLang="ja-JP" dirty="0">
              <a:latin typeface="Times New Roman" panose="02020603050405020304" pitchFamily="18" charset="0"/>
              <a:cs typeface="Times New Roman" panose="02020603050405020304" pitchFamily="18" charset="0"/>
            </a:endParaRPr>
          </a:p>
          <a:p>
            <a:r>
              <a:rPr kumimoji="1" lang="vi-VN" altLang="ja-JP" dirty="0">
                <a:latin typeface="Times New Roman" panose="02020603050405020304" pitchFamily="18" charset="0"/>
                <a:cs typeface="Times New Roman" panose="02020603050405020304" pitchFamily="18" charset="0"/>
              </a:rPr>
              <a:t>Chất xơ hoà tan: có nhiều trong táo, yến mạch, lúa mạch…</a:t>
            </a:r>
          </a:p>
          <a:p>
            <a:r>
              <a:rPr lang="vi-VN" altLang="ja-JP" dirty="0">
                <a:latin typeface="Times New Roman" panose="02020603050405020304" pitchFamily="18" charset="0"/>
                <a:cs typeface="Times New Roman" panose="02020603050405020304" pitchFamily="18" charset="0"/>
              </a:rPr>
              <a:t>Tinh bột kháng: chuối xanh, khoai tây nấu chín để nguội, các loại đậu…</a:t>
            </a:r>
          </a:p>
          <a:p>
            <a:r>
              <a:rPr kumimoji="1" lang="vi-VN" altLang="ja-JP" dirty="0">
                <a:latin typeface="Times New Roman" panose="02020603050405020304" pitchFamily="18" charset="0"/>
                <a:cs typeface="Times New Roman" panose="02020603050405020304" pitchFamily="18" charset="0"/>
              </a:rPr>
              <a:t>Thực phẩm lên men: sữa chua, kim chi….</a:t>
            </a:r>
            <a:endParaRPr kumimoji="1" lang="ja-JP" alt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5782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au xà lách bao nhiêu calo? Lợi ích của việc ăn rau xà lách">
            <a:extLst>
              <a:ext uri="{FF2B5EF4-FFF2-40B4-BE49-F238E27FC236}">
                <a16:creationId xmlns:a16="http://schemas.microsoft.com/office/drawing/2014/main" id="{61CEA9F4-63AD-7F33-626F-807D0584C07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1463" y="571500"/>
            <a:ext cx="2619298" cy="1473355"/>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F2751931-ADF3-4A10-667C-5A346364A657}"/>
              </a:ext>
            </a:extLst>
          </p:cNvPr>
          <p:cNvSpPr txBox="1"/>
          <p:nvPr/>
        </p:nvSpPr>
        <p:spPr>
          <a:xfrm>
            <a:off x="310203" y="2246765"/>
            <a:ext cx="3361818" cy="369332"/>
          </a:xfrm>
          <a:prstGeom prst="rect">
            <a:avLst/>
          </a:prstGeom>
          <a:noFill/>
        </p:spPr>
        <p:txBody>
          <a:bodyPr wrap="none" rtlCol="0">
            <a:spAutoFit/>
          </a:bodyPr>
          <a:lstStyle/>
          <a:p>
            <a:r>
              <a:rPr kumimoji="1" lang="vi-VN" altLang="ja-JP" dirty="0"/>
              <a:t>100g rau xà lách: 1.3g chất xơ </a:t>
            </a:r>
            <a:endParaRPr kumimoji="1" lang="ja-JP" altLang="en-US"/>
          </a:p>
        </p:txBody>
      </p:sp>
      <p:pic>
        <p:nvPicPr>
          <p:cNvPr id="2052" name="Picture 4" descr="Rau muống bao nhiêu calo? Ăn rau muống có giảm cân không?">
            <a:extLst>
              <a:ext uri="{FF2B5EF4-FFF2-40B4-BE49-F238E27FC236}">
                <a16:creationId xmlns:a16="http://schemas.microsoft.com/office/drawing/2014/main" id="{3DF467C2-D458-5634-08AE-711439FE72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6146" y="578047"/>
            <a:ext cx="2619298" cy="1466807"/>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AA39B947-F562-7B1E-0E21-1F33FC7164CF}"/>
              </a:ext>
            </a:extLst>
          </p:cNvPr>
          <p:cNvSpPr txBox="1"/>
          <p:nvPr/>
        </p:nvSpPr>
        <p:spPr>
          <a:xfrm>
            <a:off x="3702331" y="2246765"/>
            <a:ext cx="3336170" cy="369332"/>
          </a:xfrm>
          <a:prstGeom prst="rect">
            <a:avLst/>
          </a:prstGeom>
          <a:noFill/>
        </p:spPr>
        <p:txBody>
          <a:bodyPr wrap="none" rtlCol="0">
            <a:spAutoFit/>
          </a:bodyPr>
          <a:lstStyle/>
          <a:p>
            <a:r>
              <a:rPr kumimoji="1" lang="vi-VN" altLang="ja-JP" dirty="0"/>
              <a:t>100g rau muống: 1.0g chất xơ </a:t>
            </a:r>
            <a:endParaRPr kumimoji="1" lang="ja-JP" altLang="en-US"/>
          </a:p>
        </p:txBody>
      </p:sp>
      <p:pic>
        <p:nvPicPr>
          <p:cNvPr id="2054" name="Picture 6" descr="100g rau cải ngọt bao nhiêu calo? Ăn rau cải ngọt có giảm cân không?">
            <a:extLst>
              <a:ext uri="{FF2B5EF4-FFF2-40B4-BE49-F238E27FC236}">
                <a16:creationId xmlns:a16="http://schemas.microsoft.com/office/drawing/2014/main" id="{32843433-D275-9029-ED90-82726171DA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8501" y="578047"/>
            <a:ext cx="2264444" cy="1466807"/>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E890968E-8600-40E1-5F67-CDFD8D8594A5}"/>
              </a:ext>
            </a:extLst>
          </p:cNvPr>
          <p:cNvSpPr txBox="1"/>
          <p:nvPr/>
        </p:nvSpPr>
        <p:spPr>
          <a:xfrm>
            <a:off x="7068811" y="2246765"/>
            <a:ext cx="3438762" cy="369332"/>
          </a:xfrm>
          <a:prstGeom prst="rect">
            <a:avLst/>
          </a:prstGeom>
          <a:noFill/>
        </p:spPr>
        <p:txBody>
          <a:bodyPr wrap="none" rtlCol="0">
            <a:spAutoFit/>
          </a:bodyPr>
          <a:lstStyle/>
          <a:p>
            <a:r>
              <a:rPr kumimoji="1" lang="vi-VN" altLang="ja-JP" dirty="0"/>
              <a:t>100g rau cải ngọt: 1.8g chất xơ </a:t>
            </a:r>
            <a:endParaRPr kumimoji="1" lang="ja-JP" altLang="en-US"/>
          </a:p>
        </p:txBody>
      </p:sp>
      <p:pic>
        <p:nvPicPr>
          <p:cNvPr id="2056" name="Picture 8" descr="1 củ cà rốt bao nhiêu calo?">
            <a:extLst>
              <a:ext uri="{FF2B5EF4-FFF2-40B4-BE49-F238E27FC236}">
                <a16:creationId xmlns:a16="http://schemas.microsoft.com/office/drawing/2014/main" id="{2CCBF75E-B1DD-330A-E0EC-E0F3DEEC08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463" y="2818007"/>
            <a:ext cx="2619298" cy="1511197"/>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38F8BC2D-8F36-941B-1E31-C3B9C4ED0189}"/>
              </a:ext>
            </a:extLst>
          </p:cNvPr>
          <p:cNvSpPr txBox="1"/>
          <p:nvPr/>
        </p:nvSpPr>
        <p:spPr>
          <a:xfrm>
            <a:off x="22281" y="4531114"/>
            <a:ext cx="3813865" cy="369332"/>
          </a:xfrm>
          <a:prstGeom prst="rect">
            <a:avLst/>
          </a:prstGeom>
          <a:noFill/>
        </p:spPr>
        <p:txBody>
          <a:bodyPr wrap="none" rtlCol="0">
            <a:spAutoFit/>
          </a:bodyPr>
          <a:lstStyle/>
          <a:p>
            <a:r>
              <a:rPr kumimoji="1" lang="vi-VN" altLang="ja-JP" dirty="0"/>
              <a:t>1 củ cà rốt 60-100g có 2-3g chất xơ</a:t>
            </a:r>
            <a:endParaRPr kumimoji="1" lang="ja-JP" altLang="en-US"/>
          </a:p>
        </p:txBody>
      </p:sp>
      <p:pic>
        <p:nvPicPr>
          <p:cNvPr id="8" name="図 7">
            <a:extLst>
              <a:ext uri="{FF2B5EF4-FFF2-40B4-BE49-F238E27FC236}">
                <a16:creationId xmlns:a16="http://schemas.microsoft.com/office/drawing/2014/main" id="{C6121598-F64D-687D-E212-388E2B3CAC2D}"/>
              </a:ext>
            </a:extLst>
          </p:cNvPr>
          <p:cNvPicPr>
            <a:picLocks noChangeAspect="1"/>
          </p:cNvPicPr>
          <p:nvPr/>
        </p:nvPicPr>
        <p:blipFill>
          <a:blip r:embed="rId6"/>
          <a:stretch>
            <a:fillRect/>
          </a:stretch>
        </p:blipFill>
        <p:spPr>
          <a:xfrm>
            <a:off x="3836146" y="2895599"/>
            <a:ext cx="2619298" cy="1476651"/>
          </a:xfrm>
          <a:prstGeom prst="rect">
            <a:avLst/>
          </a:prstGeom>
        </p:spPr>
      </p:pic>
      <p:sp>
        <p:nvSpPr>
          <p:cNvPr id="9" name="テキスト ボックス 8">
            <a:extLst>
              <a:ext uri="{FF2B5EF4-FFF2-40B4-BE49-F238E27FC236}">
                <a16:creationId xmlns:a16="http://schemas.microsoft.com/office/drawing/2014/main" id="{514D7635-9BBA-628F-6E73-3D525AE6B335}"/>
              </a:ext>
            </a:extLst>
          </p:cNvPr>
          <p:cNvSpPr txBox="1"/>
          <p:nvPr/>
        </p:nvSpPr>
        <p:spPr>
          <a:xfrm>
            <a:off x="3836146" y="4531114"/>
            <a:ext cx="2348720" cy="369332"/>
          </a:xfrm>
          <a:prstGeom prst="rect">
            <a:avLst/>
          </a:prstGeom>
          <a:noFill/>
        </p:spPr>
        <p:txBody>
          <a:bodyPr wrap="none" rtlCol="0">
            <a:spAutoFit/>
          </a:bodyPr>
          <a:lstStyle/>
          <a:p>
            <a:r>
              <a:rPr kumimoji="1" lang="vi-VN" altLang="ja-JP" dirty="0"/>
              <a:t>100g có 0,5g chất xơ</a:t>
            </a:r>
            <a:endParaRPr kumimoji="1" lang="ja-JP" altLang="en-US"/>
          </a:p>
        </p:txBody>
      </p:sp>
      <p:pic>
        <p:nvPicPr>
          <p:cNvPr id="2058" name="Picture 10" descr="Một củ khoai lang bao nhiêu calo?">
            <a:extLst>
              <a:ext uri="{FF2B5EF4-FFF2-40B4-BE49-F238E27FC236}">
                <a16:creationId xmlns:a16="http://schemas.microsoft.com/office/drawing/2014/main" id="{3848A0EC-D931-6E9A-54F3-C7910BE2AB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68811" y="2895599"/>
            <a:ext cx="2399557" cy="1476651"/>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C8B3B443-96AF-AD4D-342F-42488EC46040}"/>
              </a:ext>
            </a:extLst>
          </p:cNvPr>
          <p:cNvSpPr txBox="1"/>
          <p:nvPr/>
        </p:nvSpPr>
        <p:spPr>
          <a:xfrm>
            <a:off x="6954225" y="4531114"/>
            <a:ext cx="2156360" cy="369332"/>
          </a:xfrm>
          <a:prstGeom prst="rect">
            <a:avLst/>
          </a:prstGeom>
          <a:noFill/>
        </p:spPr>
        <p:txBody>
          <a:bodyPr wrap="none" rtlCol="0">
            <a:spAutoFit/>
          </a:bodyPr>
          <a:lstStyle/>
          <a:p>
            <a:r>
              <a:rPr kumimoji="1" lang="vi-VN" altLang="ja-JP" dirty="0"/>
              <a:t>100g có 3g chất xơ</a:t>
            </a:r>
            <a:endParaRPr kumimoji="1" lang="ja-JP" altLang="en-US"/>
          </a:p>
        </p:txBody>
      </p:sp>
      <p:pic>
        <p:nvPicPr>
          <p:cNvPr id="2060" name="Picture 12" descr="100g hạt chia chứa bao nhiêu chất xơ?">
            <a:extLst>
              <a:ext uri="{FF2B5EF4-FFF2-40B4-BE49-F238E27FC236}">
                <a16:creationId xmlns:a16="http://schemas.microsoft.com/office/drawing/2014/main" id="{7E466133-AC28-2F48-50FC-B91AF21B72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330" y="4900446"/>
            <a:ext cx="2634076" cy="1386054"/>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a:extLst>
              <a:ext uri="{FF2B5EF4-FFF2-40B4-BE49-F238E27FC236}">
                <a16:creationId xmlns:a16="http://schemas.microsoft.com/office/drawing/2014/main" id="{C0B0607F-C487-4BD4-BB5B-2280A576EDE2}"/>
              </a:ext>
            </a:extLst>
          </p:cNvPr>
          <p:cNvSpPr txBox="1"/>
          <p:nvPr/>
        </p:nvSpPr>
        <p:spPr>
          <a:xfrm>
            <a:off x="681463" y="6379225"/>
            <a:ext cx="2284600" cy="369332"/>
          </a:xfrm>
          <a:prstGeom prst="rect">
            <a:avLst/>
          </a:prstGeom>
          <a:noFill/>
        </p:spPr>
        <p:txBody>
          <a:bodyPr wrap="none" rtlCol="0">
            <a:spAutoFit/>
          </a:bodyPr>
          <a:lstStyle/>
          <a:p>
            <a:r>
              <a:rPr kumimoji="1" lang="vi-VN" altLang="ja-JP" dirty="0"/>
              <a:t>100g có 34g chất xơ</a:t>
            </a:r>
            <a:endParaRPr kumimoji="1" lang="ja-JP" altLang="en-US"/>
          </a:p>
        </p:txBody>
      </p:sp>
      <p:pic>
        <p:nvPicPr>
          <p:cNvPr id="2062" name="Picture 14" descr="100g đậu đen chứa bao nhiêu chất xơ?">
            <a:extLst>
              <a:ext uri="{FF2B5EF4-FFF2-40B4-BE49-F238E27FC236}">
                <a16:creationId xmlns:a16="http://schemas.microsoft.com/office/drawing/2014/main" id="{59E406E4-4BA4-D7BB-BC4B-CD1A04EF485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3672" y="4847559"/>
            <a:ext cx="2393669" cy="1491829"/>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a:extLst>
              <a:ext uri="{FF2B5EF4-FFF2-40B4-BE49-F238E27FC236}">
                <a16:creationId xmlns:a16="http://schemas.microsoft.com/office/drawing/2014/main" id="{2CF951AB-B93D-AB86-901D-4BB6CDBB92F1}"/>
              </a:ext>
            </a:extLst>
          </p:cNvPr>
          <p:cNvSpPr txBox="1"/>
          <p:nvPr/>
        </p:nvSpPr>
        <p:spPr>
          <a:xfrm>
            <a:off x="3065792" y="6385930"/>
            <a:ext cx="4003019" cy="369332"/>
          </a:xfrm>
          <a:prstGeom prst="rect">
            <a:avLst/>
          </a:prstGeom>
          <a:noFill/>
        </p:spPr>
        <p:txBody>
          <a:bodyPr wrap="none" rtlCol="0">
            <a:spAutoFit/>
          </a:bodyPr>
          <a:lstStyle/>
          <a:p>
            <a:r>
              <a:rPr kumimoji="1" lang="vi-VN" altLang="ja-JP" dirty="0"/>
              <a:t>100g đậu đen nấu chín có 8g chất xơ</a:t>
            </a:r>
            <a:endParaRPr kumimoji="1" lang="ja-JP" altLang="en-US"/>
          </a:p>
        </p:txBody>
      </p:sp>
      <p:pic>
        <p:nvPicPr>
          <p:cNvPr id="2064" name="Picture 16" descr="100g yến mạch chứa bao nhiêu chất xơ?">
            <a:extLst>
              <a:ext uri="{FF2B5EF4-FFF2-40B4-BE49-F238E27FC236}">
                <a16:creationId xmlns:a16="http://schemas.microsoft.com/office/drawing/2014/main" id="{B2CF9E5B-2646-6852-10FA-EF68E565116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38501" y="4844993"/>
            <a:ext cx="2156360" cy="1434960"/>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a:extLst>
              <a:ext uri="{FF2B5EF4-FFF2-40B4-BE49-F238E27FC236}">
                <a16:creationId xmlns:a16="http://schemas.microsoft.com/office/drawing/2014/main" id="{62979A5B-6556-8588-235B-67B52189C4C5}"/>
              </a:ext>
            </a:extLst>
          </p:cNvPr>
          <p:cNvSpPr txBox="1"/>
          <p:nvPr/>
        </p:nvSpPr>
        <p:spPr>
          <a:xfrm>
            <a:off x="7183768" y="6379225"/>
            <a:ext cx="2267480" cy="369332"/>
          </a:xfrm>
          <a:prstGeom prst="rect">
            <a:avLst/>
          </a:prstGeom>
          <a:noFill/>
        </p:spPr>
        <p:txBody>
          <a:bodyPr wrap="none" rtlCol="0">
            <a:spAutoFit/>
          </a:bodyPr>
          <a:lstStyle/>
          <a:p>
            <a:r>
              <a:rPr kumimoji="1" lang="vi-VN" altLang="ja-JP" dirty="0"/>
              <a:t>100g có 11g chất xơ</a:t>
            </a:r>
            <a:endParaRPr kumimoji="1" lang="ja-JP" altLang="en-US"/>
          </a:p>
        </p:txBody>
      </p:sp>
    </p:spTree>
    <p:extLst>
      <p:ext uri="{BB962C8B-B14F-4D97-AF65-F5344CB8AC3E}">
        <p14:creationId xmlns:p14="http://schemas.microsoft.com/office/powerpoint/2010/main" val="31521459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0407F0-6735-D277-868A-E47ECA31B73B}"/>
              </a:ext>
            </a:extLst>
          </p:cNvPr>
          <p:cNvSpPr>
            <a:spLocks noGrp="1"/>
          </p:cNvSpPr>
          <p:nvPr>
            <p:ph type="title"/>
          </p:nvPr>
        </p:nvSpPr>
        <p:spPr/>
        <p:txBody>
          <a:bodyPr/>
          <a:lstStyle/>
          <a:p>
            <a:r>
              <a:rPr kumimoji="1" lang="vi-VN" altLang="ja-JP" dirty="0"/>
              <a:t>BỔ SUNG BAO NHIÊU CHẤT XƠ LÀ ĐỦ </a:t>
            </a:r>
            <a:endParaRPr kumimoji="1" lang="ja-JP" altLang="en-US"/>
          </a:p>
        </p:txBody>
      </p:sp>
      <p:sp>
        <p:nvSpPr>
          <p:cNvPr id="3" name="コンテンツ プレースホルダー 2">
            <a:extLst>
              <a:ext uri="{FF2B5EF4-FFF2-40B4-BE49-F238E27FC236}">
                <a16:creationId xmlns:a16="http://schemas.microsoft.com/office/drawing/2014/main" id="{9B3039D4-9CC4-F3BE-CFD3-93BD1F98FE4C}"/>
              </a:ext>
            </a:extLst>
          </p:cNvPr>
          <p:cNvSpPr>
            <a:spLocks noGrp="1"/>
          </p:cNvSpPr>
          <p:nvPr>
            <p:ph idx="1"/>
          </p:nvPr>
        </p:nvSpPr>
        <p:spPr>
          <a:xfrm>
            <a:off x="838200" y="1825625"/>
            <a:ext cx="10515600" cy="4419058"/>
          </a:xfrm>
        </p:spPr>
        <p:txBody>
          <a:bodyPr/>
          <a:lstStyle/>
          <a:p>
            <a:r>
              <a:rPr kumimoji="1" lang="vi-VN" altLang="ja-JP" dirty="0">
                <a:latin typeface="Times New Roman" panose="02020603050405020304" pitchFamily="18" charset="0"/>
                <a:cs typeface="Times New Roman" panose="02020603050405020304" pitchFamily="18" charset="0"/>
              </a:rPr>
              <a:t>Trung bình </a:t>
            </a:r>
          </a:p>
          <a:p>
            <a:pPr>
              <a:buFontTx/>
              <a:buChar char="-"/>
            </a:pPr>
            <a:r>
              <a:rPr lang="vi-VN" altLang="ja-JP" dirty="0">
                <a:latin typeface="Times New Roman" panose="02020603050405020304" pitchFamily="18" charset="0"/>
                <a:cs typeface="Times New Roman" panose="02020603050405020304" pitchFamily="18" charset="0"/>
              </a:rPr>
              <a:t>Nữ: 21-25g/ngày </a:t>
            </a:r>
          </a:p>
          <a:p>
            <a:pPr>
              <a:buFontTx/>
              <a:buChar char="-"/>
            </a:pPr>
            <a:r>
              <a:rPr kumimoji="1" lang="vi-VN" altLang="ja-JP" dirty="0">
                <a:latin typeface="Times New Roman" panose="02020603050405020304" pitchFamily="18" charset="0"/>
                <a:cs typeface="Times New Roman" panose="02020603050405020304" pitchFamily="18" charset="0"/>
              </a:rPr>
              <a:t>Nam 30 – 38g/ngày </a:t>
            </a:r>
          </a:p>
          <a:p>
            <a:pPr marL="0" indent="0">
              <a:buNone/>
            </a:pPr>
            <a:endParaRPr lang="vi-VN" altLang="ja-JP" dirty="0">
              <a:latin typeface="Times New Roman" panose="02020603050405020304" pitchFamily="18" charset="0"/>
              <a:cs typeface="Times New Roman" panose="02020603050405020304" pitchFamily="18" charset="0"/>
            </a:endParaRPr>
          </a:p>
          <a:p>
            <a:pPr marL="0" indent="0">
              <a:buNone/>
            </a:pPr>
            <a:r>
              <a:rPr lang="vi-VN" altLang="ja-JP" dirty="0">
                <a:highlight>
                  <a:srgbClr val="FFFF00"/>
                </a:highlight>
                <a:latin typeface="Times New Roman" panose="02020603050405020304" pitchFamily="18" charset="0"/>
                <a:cs typeface="Times New Roman" panose="02020603050405020304" pitchFamily="18" charset="0"/>
              </a:rPr>
              <a:t>99% CHÚNG TA KHÔNG BỔ SUNG ĐỦ LƯỢNG CHẤT XƠ MỖI NGÀY </a:t>
            </a:r>
          </a:p>
          <a:p>
            <a:pPr marL="0" indent="0">
              <a:buNone/>
            </a:pPr>
            <a:endParaRPr kumimoji="1" lang="ja-JP" alt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6573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79A4A9-7361-8030-77D9-240DFB7A687D}"/>
              </a:ext>
            </a:extLst>
          </p:cNvPr>
          <p:cNvSpPr>
            <a:spLocks noGrp="1"/>
          </p:cNvSpPr>
          <p:nvPr>
            <p:ph type="title"/>
          </p:nvPr>
        </p:nvSpPr>
        <p:spPr>
          <a:xfrm>
            <a:off x="419100" y="4851400"/>
            <a:ext cx="11353800" cy="1325563"/>
          </a:xfrm>
        </p:spPr>
        <p:txBody>
          <a:bodyPr/>
          <a:lstStyle/>
          <a:p>
            <a:r>
              <a:rPr kumimoji="1" lang="vi-VN" altLang="ja-JP" dirty="0">
                <a:solidFill>
                  <a:srgbClr val="FF0000"/>
                </a:solidFill>
              </a:rPr>
              <a:t>UỐNG ĐỦ NƯỚC KHI BỔ SUNG CHẤT XƠ</a:t>
            </a:r>
            <a:endParaRPr kumimoji="1" lang="ja-JP" altLang="en-US">
              <a:solidFill>
                <a:srgbClr val="FF0000"/>
              </a:solidFill>
            </a:endParaRPr>
          </a:p>
        </p:txBody>
      </p:sp>
      <p:sp>
        <p:nvSpPr>
          <p:cNvPr id="3" name="コンテンツ プレースホルダー 2">
            <a:extLst>
              <a:ext uri="{FF2B5EF4-FFF2-40B4-BE49-F238E27FC236}">
                <a16:creationId xmlns:a16="http://schemas.microsoft.com/office/drawing/2014/main" id="{143FF36F-0CC6-AF8F-EC59-3ECA41A9C351}"/>
              </a:ext>
            </a:extLst>
          </p:cNvPr>
          <p:cNvSpPr>
            <a:spLocks noGrp="1"/>
          </p:cNvSpPr>
          <p:nvPr>
            <p:ph idx="1"/>
          </p:nvPr>
        </p:nvSpPr>
        <p:spPr/>
        <p:txBody>
          <a:bodyPr/>
          <a:lstStyle/>
          <a:p>
            <a:r>
              <a:rPr kumimoji="1" lang="vi-VN" altLang="ja-JP" dirty="0">
                <a:latin typeface="Times New Roman" panose="02020603050405020304" pitchFamily="18" charset="0"/>
                <a:cs typeface="Times New Roman" panose="02020603050405020304" pitchFamily="18" charset="0"/>
              </a:rPr>
              <a:t>CHẤT XƠ KHÔNG CHỈ TỐT CHO TIÊU HOÁ MÀ CÒN MANG LẠI LỢI ÍCH TUYỆT VỜI CHO SỨC KHOẺ TỔNG THỂ.</a:t>
            </a:r>
          </a:p>
          <a:p>
            <a:endParaRPr lang="vi-VN" altLang="ja-JP" dirty="0">
              <a:latin typeface="Times New Roman" panose="02020603050405020304" pitchFamily="18" charset="0"/>
              <a:cs typeface="Times New Roman" panose="02020603050405020304" pitchFamily="18" charset="0"/>
            </a:endParaRPr>
          </a:p>
          <a:p>
            <a:r>
              <a:rPr lang="vi-VN" altLang="ja-JP" dirty="0">
                <a:latin typeface="Times New Roman" panose="02020603050405020304" pitchFamily="18" charset="0"/>
                <a:cs typeface="Times New Roman" panose="02020603050405020304" pitchFamily="18" charset="0"/>
              </a:rPr>
              <a:t>THAY ĐỔI THÓI QUEN ĂN UỐNG CUNG CẤP ĐỦ CHẤT XƠ MỖI NGÀY CHẮC CHẮN THAY ĐỔI SỨC KHOẺ TỔNG THỂ CỦA BẠN TỐT HƠN</a:t>
            </a:r>
            <a:endParaRPr kumimoji="1" lang="vi-VN" altLang="ja-JP"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4015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82BAE8-CDB2-1C8E-1C87-C62A9DBE928E}"/>
              </a:ext>
            </a:extLst>
          </p:cNvPr>
          <p:cNvSpPr>
            <a:spLocks noGrp="1"/>
          </p:cNvSpPr>
          <p:nvPr>
            <p:ph type="title"/>
          </p:nvPr>
        </p:nvSpPr>
        <p:spPr/>
        <p:txBody>
          <a:bodyPr/>
          <a:lstStyle/>
          <a:p>
            <a:r>
              <a:rPr kumimoji="1" lang="vi-VN" altLang="ja-JP" dirty="0"/>
              <a:t>CHẤT XƠ HOÀ TAN </a:t>
            </a:r>
            <a:endParaRPr kumimoji="1" lang="ja-JP" altLang="en-US"/>
          </a:p>
        </p:txBody>
      </p:sp>
      <p:sp>
        <p:nvSpPr>
          <p:cNvPr id="3" name="コンテンツ プレースホルダー 2">
            <a:extLst>
              <a:ext uri="{FF2B5EF4-FFF2-40B4-BE49-F238E27FC236}">
                <a16:creationId xmlns:a16="http://schemas.microsoft.com/office/drawing/2014/main" id="{D5CB2DA9-D99B-229F-BC40-5B8FD5EA297D}"/>
              </a:ext>
            </a:extLst>
          </p:cNvPr>
          <p:cNvSpPr>
            <a:spLocks noGrp="1"/>
          </p:cNvSpPr>
          <p:nvPr>
            <p:ph idx="1"/>
          </p:nvPr>
        </p:nvSpPr>
        <p:spPr/>
        <p:txBody>
          <a:bodyPr>
            <a:normAutofit lnSpcReduction="10000"/>
          </a:bodyPr>
          <a:lstStyle/>
          <a:p>
            <a:r>
              <a:rPr kumimoji="1" lang="vi-VN" altLang="ja-JP" dirty="0">
                <a:latin typeface="Times New Roman" panose="02020603050405020304" pitchFamily="18" charset="0"/>
                <a:cs typeface="Times New Roman" panose="02020603050405020304" pitchFamily="18" charset="0"/>
              </a:rPr>
              <a:t>Là loại chất xơ hoà tan trong nước.</a:t>
            </a:r>
          </a:p>
          <a:p>
            <a:r>
              <a:rPr lang="vi-VN" altLang="ja-JP" dirty="0">
                <a:latin typeface="Times New Roman" panose="02020603050405020304" pitchFamily="18" charset="0"/>
                <a:cs typeface="Times New Roman" panose="02020603050405020304" pitchFamily="18" charset="0"/>
              </a:rPr>
              <a:t>Khi đến dạ dày và ruột non loại chất xơ này hút nước và tạo thành lớp gel dày giúp làm chậm hấp thụ đường, </a:t>
            </a:r>
            <a:r>
              <a:rPr lang="vi-VN" altLang="ja-JP" b="1" dirty="0">
                <a:latin typeface="Times New Roman" panose="02020603050405020304" pitchFamily="18" charset="0"/>
                <a:cs typeface="Times New Roman" panose="02020603050405020304" pitchFamily="18" charset="0"/>
              </a:rPr>
              <a:t>giúp cho đường huyết ổn định không bị tăng vọt sau khi ăn </a:t>
            </a:r>
          </a:p>
          <a:p>
            <a:r>
              <a:rPr kumimoji="1" lang="vi-VN" altLang="ja-JP" dirty="0">
                <a:latin typeface="Times New Roman" panose="02020603050405020304" pitchFamily="18" charset="0"/>
                <a:cs typeface="Times New Roman" panose="02020603050405020304" pitchFamily="18" charset="0"/>
              </a:rPr>
              <a:t>Lớp gel dày này bám chặt vào các hạt cholesterol xấu và đào thải ra ngoài qua phân. </a:t>
            </a:r>
            <a:r>
              <a:rPr kumimoji="1" lang="vi-VN" altLang="ja-JP" b="1" dirty="0">
                <a:latin typeface="Times New Roman" panose="02020603050405020304" pitchFamily="18" charset="0"/>
                <a:cs typeface="Times New Roman" panose="02020603050405020304" pitchFamily="18" charset="0"/>
              </a:rPr>
              <a:t>Giảm cholesterol xấu.</a:t>
            </a:r>
          </a:p>
          <a:p>
            <a:r>
              <a:rPr lang="vi-VN" altLang="ja-JP" dirty="0">
                <a:latin typeface="Times New Roman" panose="02020603050405020304" pitchFamily="18" charset="0"/>
                <a:cs typeface="Times New Roman" panose="02020603050405020304" pitchFamily="18" charset="0"/>
              </a:rPr>
              <a:t>Dạng gel này làm chậm quá trình rỗng dạ dày giúp no lâu, giảm cảm giác thèm ăn, </a:t>
            </a:r>
            <a:r>
              <a:rPr lang="vi-VN" altLang="ja-JP" b="1" dirty="0">
                <a:latin typeface="Times New Roman" panose="02020603050405020304" pitchFamily="18" charset="0"/>
                <a:cs typeface="Times New Roman" panose="02020603050405020304" pitchFamily="18" charset="0"/>
              </a:rPr>
              <a:t>hỗ trợ giảm cân </a:t>
            </a:r>
          </a:p>
          <a:p>
            <a:r>
              <a:rPr kumimoji="1" lang="vi-VN" altLang="ja-JP" dirty="0">
                <a:latin typeface="Times New Roman" panose="02020603050405020304" pitchFamily="18" charset="0"/>
                <a:cs typeface="Times New Roman" panose="02020603050405020304" pitchFamily="18" charset="0"/>
              </a:rPr>
              <a:t>Nuôi dưỡng hệ lợi khuẩn, sản sinh phong phú axit béo chuỗi ngắn có lợi. </a:t>
            </a:r>
            <a:endParaRPr kumimoji="1" lang="ja-JP" alt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29521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B27D62-8BDA-DD24-0E25-C560C1732933}"/>
              </a:ext>
            </a:extLst>
          </p:cNvPr>
          <p:cNvSpPr>
            <a:spLocks noGrp="1"/>
          </p:cNvSpPr>
          <p:nvPr>
            <p:ph type="title"/>
          </p:nvPr>
        </p:nvSpPr>
        <p:spPr/>
        <p:txBody>
          <a:bodyPr>
            <a:normAutofit/>
          </a:bodyPr>
          <a:lstStyle/>
          <a:p>
            <a:r>
              <a:rPr kumimoji="1" lang="vi-VN" altLang="ja-JP" sz="3500" dirty="0"/>
              <a:t>CÁC LOẠI THỰC PHẨM GIÀU CHẤT XƠ HOÀ TAN </a:t>
            </a:r>
            <a:endParaRPr kumimoji="1" lang="ja-JP" altLang="en-US" sz="3500"/>
          </a:p>
        </p:txBody>
      </p:sp>
      <p:pic>
        <p:nvPicPr>
          <p:cNvPr id="6" name="コンテンツ プレースホルダー 5" descr="テーブル&#10;&#10;AI 生成コンテンツは誤りを含む可能性があります。">
            <a:extLst>
              <a:ext uri="{FF2B5EF4-FFF2-40B4-BE49-F238E27FC236}">
                <a16:creationId xmlns:a16="http://schemas.microsoft.com/office/drawing/2014/main" id="{F6575180-6139-02A3-D1CD-44BC7B8A1A9D}"/>
              </a:ext>
            </a:extLst>
          </p:cNvPr>
          <p:cNvPicPr>
            <a:picLocks noGrp="1" noChangeAspect="1"/>
          </p:cNvPicPr>
          <p:nvPr>
            <p:ph idx="1"/>
          </p:nvPr>
        </p:nvPicPr>
        <p:blipFill>
          <a:blip r:embed="rId2"/>
          <a:stretch>
            <a:fillRect/>
          </a:stretch>
        </p:blipFill>
        <p:spPr>
          <a:xfrm>
            <a:off x="2739571" y="1509483"/>
            <a:ext cx="6289598" cy="4385720"/>
          </a:xfrm>
        </p:spPr>
      </p:pic>
      <p:sp>
        <p:nvSpPr>
          <p:cNvPr id="7" name="テキスト ボックス 6">
            <a:extLst>
              <a:ext uri="{FF2B5EF4-FFF2-40B4-BE49-F238E27FC236}">
                <a16:creationId xmlns:a16="http://schemas.microsoft.com/office/drawing/2014/main" id="{87D1D3AF-1324-0A0E-C87A-75DF96D0ADA2}"/>
              </a:ext>
            </a:extLst>
          </p:cNvPr>
          <p:cNvSpPr txBox="1"/>
          <p:nvPr/>
        </p:nvSpPr>
        <p:spPr>
          <a:xfrm>
            <a:off x="711200" y="6125029"/>
            <a:ext cx="11306300" cy="369332"/>
          </a:xfrm>
          <a:prstGeom prst="rect">
            <a:avLst/>
          </a:prstGeom>
          <a:noFill/>
        </p:spPr>
        <p:txBody>
          <a:bodyPr wrap="none" rtlCol="0">
            <a:spAutoFit/>
          </a:bodyPr>
          <a:lstStyle/>
          <a:p>
            <a:r>
              <a:rPr kumimoji="1" lang="vi-VN" altLang="ja-JP" dirty="0">
                <a:highlight>
                  <a:srgbClr val="FFFF00"/>
                </a:highlight>
                <a:latin typeface="Times New Roman" panose="02020603050405020304" pitchFamily="18" charset="0"/>
                <a:cs typeface="Times New Roman" panose="02020603050405020304" pitchFamily="18" charset="0"/>
              </a:rPr>
              <a:t>BẠN CÓ THỂ BỔ SUNG CÁC THỰC PHẨM BỔ SUNG CHẤT XƠ ĐỂ TĂNG LƯỢNG CHẤT XƠ MỖI NGÀY</a:t>
            </a:r>
            <a:endParaRPr kumimoji="1" lang="ja-JP" altLang="en-US">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80512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0">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タイトル 1">
            <a:extLst>
              <a:ext uri="{FF2B5EF4-FFF2-40B4-BE49-F238E27FC236}">
                <a16:creationId xmlns:a16="http://schemas.microsoft.com/office/drawing/2014/main" id="{751C2CAC-BAB5-B8B3-00FA-AC371D40881F}"/>
              </a:ext>
            </a:extLst>
          </p:cNvPr>
          <p:cNvSpPr>
            <a:spLocks noGrp="1"/>
          </p:cNvSpPr>
          <p:nvPr>
            <p:ph type="title"/>
          </p:nvPr>
        </p:nvSpPr>
        <p:spPr>
          <a:xfrm>
            <a:off x="838200" y="609600"/>
            <a:ext cx="4558990" cy="1330839"/>
          </a:xfrm>
        </p:spPr>
        <p:txBody>
          <a:bodyPr>
            <a:normAutofit/>
          </a:bodyPr>
          <a:lstStyle/>
          <a:p>
            <a:r>
              <a:rPr kumimoji="1" lang="vi-VN" altLang="ja-JP" dirty="0"/>
              <a:t>INTESTINE BEAUTY QUEEN</a:t>
            </a:r>
            <a:endParaRPr kumimoji="1" lang="ja-JP" altLang="en-US"/>
          </a:p>
        </p:txBody>
      </p:sp>
      <p:sp>
        <p:nvSpPr>
          <p:cNvPr id="3" name="コンテンツ プレースホルダー 2">
            <a:extLst>
              <a:ext uri="{FF2B5EF4-FFF2-40B4-BE49-F238E27FC236}">
                <a16:creationId xmlns:a16="http://schemas.microsoft.com/office/drawing/2014/main" id="{F2D4616D-E861-A9AC-EBDA-E331A134E1C1}"/>
              </a:ext>
            </a:extLst>
          </p:cNvPr>
          <p:cNvSpPr>
            <a:spLocks noGrp="1"/>
          </p:cNvSpPr>
          <p:nvPr>
            <p:ph idx="1"/>
          </p:nvPr>
        </p:nvSpPr>
        <p:spPr>
          <a:xfrm>
            <a:off x="862366" y="2194102"/>
            <a:ext cx="3427001" cy="3908586"/>
          </a:xfrm>
        </p:spPr>
        <p:txBody>
          <a:bodyPr>
            <a:normAutofit/>
          </a:bodyPr>
          <a:lstStyle/>
          <a:p>
            <a:r>
              <a:rPr kumimoji="1" lang="vi-VN" altLang="ja-JP" sz="2000" dirty="0"/>
              <a:t>100% chất xơ hoà tan tự nhiên với công nghệ sản xuất độc quyền kiểm soát độ dài chuỗi phân tử </a:t>
            </a:r>
          </a:p>
          <a:p>
            <a:r>
              <a:rPr lang="vi-VN" altLang="ja-JP" sz="2000" dirty="0"/>
              <a:t>1 gói 3.2g </a:t>
            </a:r>
          </a:p>
          <a:p>
            <a:r>
              <a:rPr kumimoji="1" lang="vi-VN" altLang="ja-JP" sz="2000" dirty="0"/>
              <a:t>Tiện lợi dễ dàng mang theo, dễ dàng uống </a:t>
            </a:r>
          </a:p>
          <a:p>
            <a:r>
              <a:rPr lang="vi-VN" altLang="ja-JP" sz="2000" dirty="0"/>
              <a:t>Sản phẩm đạt chứng nhận GMP, đạt chứng nhận công nhận công dụng hỗ trợ về tiêu hoá, hạ đường huyết, giảm táo bón.</a:t>
            </a:r>
          </a:p>
          <a:p>
            <a:endParaRPr kumimoji="1" lang="ja-JP" altLang="en-US" sz="2000"/>
          </a:p>
        </p:txBody>
      </p:sp>
      <p:pic>
        <p:nvPicPr>
          <p:cNvPr id="4" name="Picture 4" descr="INULIN HỖ TRỢ SỨC KHOẺ ĐƯỜNG RUỘT 30 GÓI - THỰC PHẨM BẢO VỆ SỨC KHOẺ">
            <a:extLst>
              <a:ext uri="{FF2B5EF4-FFF2-40B4-BE49-F238E27FC236}">
                <a16:creationId xmlns:a16="http://schemas.microsoft.com/office/drawing/2014/main" id="{CA83B6D5-88FD-4D5A-9458-BE35C5B95C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326" r="3" b="3"/>
          <a:stretch>
            <a:fillRect/>
          </a:stretch>
        </p:blipFill>
        <p:spPr bwMode="auto">
          <a:xfrm>
            <a:off x="5587735" y="661916"/>
            <a:ext cx="5870584" cy="5557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14094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5" name="Rectangle 410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Công nghệ sản xuất Inulin độc đáo từ Nhật Bản">
            <a:extLst>
              <a:ext uri="{FF2B5EF4-FFF2-40B4-BE49-F238E27FC236}">
                <a16:creationId xmlns:a16="http://schemas.microsoft.com/office/drawing/2014/main" id="{B12A3964-8E11-946F-50A4-13516C3C18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710" r="166"/>
          <a:stretch>
            <a:fillRect/>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7" name="Rectangle 410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タイトル 1">
            <a:extLst>
              <a:ext uri="{FF2B5EF4-FFF2-40B4-BE49-F238E27FC236}">
                <a16:creationId xmlns:a16="http://schemas.microsoft.com/office/drawing/2014/main" id="{EC2E251B-EC08-78D0-514E-0209D18693C4}"/>
              </a:ext>
            </a:extLst>
          </p:cNvPr>
          <p:cNvSpPr>
            <a:spLocks noGrp="1"/>
          </p:cNvSpPr>
          <p:nvPr>
            <p:ph type="title"/>
          </p:nvPr>
        </p:nvSpPr>
        <p:spPr>
          <a:xfrm>
            <a:off x="7531610" y="365125"/>
            <a:ext cx="3822189" cy="1899912"/>
          </a:xfrm>
        </p:spPr>
        <p:txBody>
          <a:bodyPr>
            <a:normAutofit/>
          </a:bodyPr>
          <a:lstStyle/>
          <a:p>
            <a:r>
              <a:rPr kumimoji="1" lang="vi-VN" altLang="ja-JP" sz="4000" dirty="0"/>
              <a:t>Công nghệ sản xuất Inulin từ mía</a:t>
            </a:r>
            <a:endParaRPr kumimoji="1" lang="ja-JP" altLang="en-US" sz="4000"/>
          </a:p>
        </p:txBody>
      </p:sp>
      <p:sp>
        <p:nvSpPr>
          <p:cNvPr id="4102" name="Content Placeholder 4101">
            <a:extLst>
              <a:ext uri="{FF2B5EF4-FFF2-40B4-BE49-F238E27FC236}">
                <a16:creationId xmlns:a16="http://schemas.microsoft.com/office/drawing/2014/main" id="{AB643371-B4CF-5A2A-65F7-44F3646C2933}"/>
              </a:ext>
            </a:extLst>
          </p:cNvPr>
          <p:cNvSpPr>
            <a:spLocks noGrp="1"/>
          </p:cNvSpPr>
          <p:nvPr>
            <p:ph idx="1"/>
          </p:nvPr>
        </p:nvSpPr>
        <p:spPr>
          <a:xfrm>
            <a:off x="7531610" y="2265037"/>
            <a:ext cx="3992733" cy="3742762"/>
          </a:xfrm>
        </p:spPr>
        <p:txBody>
          <a:bodyPr>
            <a:noAutofit/>
          </a:bodyPr>
          <a:lstStyle/>
          <a:p>
            <a:pPr>
              <a:lnSpc>
                <a:spcPct val="100000"/>
              </a:lnSpc>
            </a:pPr>
            <a:r>
              <a:rPr lang="vi-VN" altLang="ja-JP" sz="1700" dirty="0">
                <a:latin typeface="Times New Roman" panose="02020603050405020304" pitchFamily="18" charset="0"/>
                <a:cs typeface="Times New Roman" panose="02020603050405020304" pitchFamily="18" charset="0"/>
              </a:rPr>
              <a:t>Công nghệ sản xuất Inulin từ mía đường là công nghệ enzyme đột phá của Nhật Bản, sử dụng men (enzyme) để chuyển hóa đường sucrose (đường mía) thành Inulin có chuỗi phân tử ổn định (độ dài 6-30 đơn vị). Khác với phương pháp chiết xuất truyền thống từ rễ rau diếp xoăn, công nghệ này giúp tạo ra Inulin chất lượng đồng đều, dễ hấp thụ, kiểm soát độ dài chuỗi, mang lại hiệu quả cao trong hỗ trợ tiêu hóa và giảm hấp thụ đường, thường được áp dụng trong các sản phẩm cao cấp. </a:t>
            </a:r>
            <a:endParaRPr lang="en-US" sz="17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93724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210F34-F0EE-B859-0549-65E0291D35F6}"/>
              </a:ext>
            </a:extLst>
          </p:cNvPr>
          <p:cNvSpPr>
            <a:spLocks noGrp="1"/>
          </p:cNvSpPr>
          <p:nvPr>
            <p:ph type="title"/>
          </p:nvPr>
        </p:nvSpPr>
        <p:spPr/>
        <p:txBody>
          <a:bodyPr/>
          <a:lstStyle/>
          <a:p>
            <a:r>
              <a:rPr kumimoji="1" lang="vi-VN" altLang="ja-JP" dirty="0"/>
              <a:t>NON-GMO</a:t>
            </a:r>
            <a:endParaRPr kumimoji="1" lang="ja-JP" altLang="en-US"/>
          </a:p>
        </p:txBody>
      </p:sp>
      <p:sp>
        <p:nvSpPr>
          <p:cNvPr id="3" name="コンテンツ プレースホルダー 2">
            <a:extLst>
              <a:ext uri="{FF2B5EF4-FFF2-40B4-BE49-F238E27FC236}">
                <a16:creationId xmlns:a16="http://schemas.microsoft.com/office/drawing/2014/main" id="{97C4B107-32A0-2AEB-D52C-01FEEDE78067}"/>
              </a:ext>
            </a:extLst>
          </p:cNvPr>
          <p:cNvSpPr>
            <a:spLocks noGrp="1"/>
          </p:cNvSpPr>
          <p:nvPr>
            <p:ph idx="1"/>
          </p:nvPr>
        </p:nvSpPr>
        <p:spPr/>
        <p:txBody>
          <a:bodyPr/>
          <a:lstStyle/>
          <a:p>
            <a:r>
              <a:rPr lang="vi-VN" altLang="ja-JP" dirty="0">
                <a:latin typeface="Times New Roman" panose="02020603050405020304" pitchFamily="18" charset="0"/>
                <a:cs typeface="Times New Roman" panose="02020603050405020304" pitchFamily="18" charset="0"/>
              </a:rPr>
              <a:t>Non-GMO (Non-Genetically Modified Organisms) là thuật ngữ chỉ các sản phẩm nông nghiệp, thực phẩm, hoặc vật nuôi không được tạo ra hoặc chế biến bằng công nghệ biến đổi gen. Nói cách khác, chúng được trồng và nuôi theo phương pháp truyền thống, duy trì sự nguyên vẹn di truyền tự nhiên, không bị chèn thêm gen từ loài khác. Dù vẫn có thể dùng phân bón, thuốc trừ sâu (khác với hữu cơ), sản phẩm Non-GMO được ưa chuộng vì đáp ứng nhu cầu an tâm về mặt tâm lý và tránh rủi ro tiềm ẩn từ GMO. </a:t>
            </a:r>
            <a:endParaRPr kumimoji="1" lang="ja-JP" alt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03469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4EA52B-FB47-E2A6-2A6F-187D88D8CEAA}"/>
              </a:ext>
            </a:extLst>
          </p:cNvPr>
          <p:cNvSpPr>
            <a:spLocks noGrp="1"/>
          </p:cNvSpPr>
          <p:nvPr>
            <p:ph type="title"/>
          </p:nvPr>
        </p:nvSpPr>
        <p:spPr>
          <a:xfrm>
            <a:off x="1041400" y="742497"/>
            <a:ext cx="10515600" cy="1325563"/>
          </a:xfrm>
        </p:spPr>
        <p:txBody>
          <a:bodyPr/>
          <a:lstStyle/>
          <a:p>
            <a:r>
              <a:rPr kumimoji="0" lang="vi-VN" altLang="ja-JP" dirty="0"/>
              <a:t>Ưu điểm của công nghệ từ mía</a:t>
            </a:r>
            <a:br>
              <a:rPr kumimoji="0" lang="vi-VN" altLang="ja-JP" dirty="0"/>
            </a:br>
            <a:endParaRPr kumimoji="1" lang="ja-JP" altLang="en-US"/>
          </a:p>
        </p:txBody>
      </p:sp>
      <p:sp>
        <p:nvSpPr>
          <p:cNvPr id="4" name="Rectangle 1">
            <a:extLst>
              <a:ext uri="{FF2B5EF4-FFF2-40B4-BE49-F238E27FC236}">
                <a16:creationId xmlns:a16="http://schemas.microsoft.com/office/drawing/2014/main" id="{2FB39F68-F2A4-9B14-7D92-DC6D61DACD28}"/>
              </a:ext>
            </a:extLst>
          </p:cNvPr>
          <p:cNvSpPr>
            <a:spLocks noGrp="1" noChangeArrowheads="1"/>
          </p:cNvSpPr>
          <p:nvPr>
            <p:ph idx="1"/>
          </p:nvPr>
        </p:nvSpPr>
        <p:spPr bwMode="auto">
          <a:xfrm>
            <a:off x="1143001" y="1928625"/>
            <a:ext cx="9147628" cy="3000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76176" rIns="0" bIns="152352" numCol="1" anchor="ctr" anchorCtr="0" compatLnSpc="1">
            <a:prstTxWarp prst="textNoShape">
              <a:avLst/>
            </a:prstTxWarp>
            <a:spAutoFit/>
          </a:bodyPr>
          <a:lstStyle/>
          <a:p>
            <a:pPr marL="0" lvl="0" indent="0" eaLnBrk="0" fontAlgn="base" hangingPunct="0">
              <a:lnSpc>
                <a:spcPct val="100000"/>
              </a:lnSpc>
              <a:spcBef>
                <a:spcPct val="0"/>
              </a:spcBef>
              <a:spcAft>
                <a:spcPct val="0"/>
              </a:spcAft>
              <a:buNone/>
            </a:pPr>
            <a:r>
              <a:rPr kumimoji="0" lang="vi-VN" altLang="ja-JP" sz="3000" dirty="0">
                <a:latin typeface="Times New Roman" panose="02020603050405020304" pitchFamily="18" charset="0"/>
                <a:cs typeface="Times New Roman" panose="02020603050405020304" pitchFamily="18" charset="0"/>
              </a:rPr>
              <a:t>Chất lượng cao: Inulin có độ dài chuỗi đồng nhất, dễ hấp thụ hơn Inulin chiết xuất thông thường.</a:t>
            </a:r>
          </a:p>
          <a:p>
            <a:pPr marL="0" lvl="0" indent="0" eaLnBrk="0" fontAlgn="base" hangingPunct="0">
              <a:lnSpc>
                <a:spcPct val="100000"/>
              </a:lnSpc>
              <a:spcBef>
                <a:spcPct val="0"/>
              </a:spcBef>
              <a:spcAft>
                <a:spcPct val="0"/>
              </a:spcAft>
              <a:buNone/>
            </a:pPr>
            <a:r>
              <a:rPr kumimoji="0" lang="vi-VN" altLang="ja-JP" sz="3000" dirty="0">
                <a:latin typeface="Times New Roman" panose="02020603050405020304" pitchFamily="18" charset="0"/>
                <a:cs typeface="Times New Roman" panose="02020603050405020304" pitchFamily="18" charset="0"/>
              </a:rPr>
              <a:t>Hiệu quả sức khỏe: Hỗ trợ tiêu hóa, tạo cảm giác no lâu, hỗ trợ kiểm soát đường huyết.</a:t>
            </a:r>
          </a:p>
          <a:p>
            <a:pPr marL="0" lvl="0" indent="0" eaLnBrk="0" fontAlgn="base" hangingPunct="0">
              <a:lnSpc>
                <a:spcPct val="100000"/>
              </a:lnSpc>
              <a:spcBef>
                <a:spcPct val="0"/>
              </a:spcBef>
              <a:spcAft>
                <a:spcPct val="0"/>
              </a:spcAft>
              <a:buNone/>
            </a:pPr>
            <a:r>
              <a:rPr kumimoji="0" lang="vi-VN" altLang="ja-JP" sz="3000" dirty="0">
                <a:latin typeface="Times New Roman" panose="02020603050405020304" pitchFamily="18" charset="0"/>
                <a:cs typeface="Times New Roman" panose="02020603050405020304" pitchFamily="18" charset="0"/>
              </a:rPr>
              <a:t>Nguồn gốc bền vững: Sử dụng nguyên liệu mía hữu cơ, không biến đổi gen.</a:t>
            </a:r>
            <a:endParaRPr kumimoji="0" lang="ja-JP" altLang="ja-JP" sz="30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0950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F97466-F8D6-D89D-5E11-C268AE4AC00D}"/>
              </a:ext>
            </a:extLst>
          </p:cNvPr>
          <p:cNvSpPr>
            <a:spLocks noGrp="1"/>
          </p:cNvSpPr>
          <p:nvPr>
            <p:ph type="title"/>
          </p:nvPr>
        </p:nvSpPr>
        <p:spPr>
          <a:xfrm>
            <a:off x="838200" y="609600"/>
            <a:ext cx="3739341" cy="1330839"/>
          </a:xfrm>
        </p:spPr>
        <p:txBody>
          <a:bodyPr vert="horz" lIns="91440" tIns="45720" rIns="91440" bIns="45720" rtlCol="0" anchor="ctr">
            <a:normAutofit/>
          </a:bodyPr>
          <a:lstStyle/>
          <a:p>
            <a:r>
              <a:rPr lang="en-US" altLang="ja-JP" kern="1200" dirty="0">
                <a:solidFill>
                  <a:schemeClr val="tx1"/>
                </a:solidFill>
                <a:latin typeface="Times New Roman" panose="02020603050405020304" pitchFamily="18" charset="0"/>
                <a:cs typeface="Times New Roman" panose="02020603050405020304" pitchFamily="18" charset="0"/>
              </a:rPr>
              <a:t>NICHIEI ASIA LÀ AI?</a:t>
            </a:r>
            <a:endParaRPr kumimoji="1" lang="en-US" altLang="ja-JP" kern="1200" dirty="0">
              <a:solidFill>
                <a:schemeClr val="tx1"/>
              </a:solidFill>
              <a:latin typeface="Times New Roman" panose="02020603050405020304" pitchFamily="18" charset="0"/>
              <a:cs typeface="Times New Roman" panose="02020603050405020304" pitchFamily="18" charset="0"/>
            </a:endParaRPr>
          </a:p>
        </p:txBody>
      </p:sp>
      <p:sp>
        <p:nvSpPr>
          <p:cNvPr id="4" name="テキスト ボックス 3">
            <a:extLst>
              <a:ext uri="{FF2B5EF4-FFF2-40B4-BE49-F238E27FC236}">
                <a16:creationId xmlns:a16="http://schemas.microsoft.com/office/drawing/2014/main" id="{165BB7C6-8F66-5202-CD5C-265196250AE8}"/>
              </a:ext>
            </a:extLst>
          </p:cNvPr>
          <p:cNvSpPr txBox="1"/>
          <p:nvPr/>
        </p:nvSpPr>
        <p:spPr>
          <a:xfrm>
            <a:off x="862366" y="2194102"/>
            <a:ext cx="3739341" cy="3908586"/>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kumimoji="1" lang="en-US" altLang="ja-JP" sz="2000" dirty="0">
                <a:latin typeface="Times New Roman" panose="02020603050405020304" pitchFamily="18" charset="0"/>
                <a:cs typeface="Times New Roman" panose="02020603050405020304" pitchFamily="18" charset="0"/>
              </a:rPr>
              <a:t>Thành </a:t>
            </a:r>
            <a:r>
              <a:rPr kumimoji="1" lang="en-US" altLang="ja-JP" sz="2000" dirty="0" err="1">
                <a:latin typeface="Times New Roman" panose="02020603050405020304" pitchFamily="18" charset="0"/>
                <a:cs typeface="Times New Roman" panose="02020603050405020304" pitchFamily="18" charset="0"/>
              </a:rPr>
              <a:t>lập</a:t>
            </a:r>
            <a:r>
              <a:rPr kumimoji="1" lang="en-US" altLang="ja-JP" sz="2000" dirty="0">
                <a:latin typeface="Times New Roman" panose="02020603050405020304" pitchFamily="18" charset="0"/>
                <a:cs typeface="Times New Roman" panose="02020603050405020304" pitchFamily="18" charset="0"/>
              </a:rPr>
              <a:t> </a:t>
            </a:r>
            <a:r>
              <a:rPr kumimoji="1" lang="en-US" altLang="ja-JP" sz="2000" dirty="0" err="1">
                <a:latin typeface="Times New Roman" panose="02020603050405020304" pitchFamily="18" charset="0"/>
                <a:cs typeface="Times New Roman" panose="02020603050405020304" pitchFamily="18" charset="0"/>
              </a:rPr>
              <a:t>tháng</a:t>
            </a:r>
            <a:r>
              <a:rPr kumimoji="1" lang="en-US" altLang="ja-JP" sz="2000" dirty="0">
                <a:latin typeface="Times New Roman" panose="02020603050405020304" pitchFamily="18" charset="0"/>
                <a:cs typeface="Times New Roman" panose="02020603050405020304" pitchFamily="18" charset="0"/>
              </a:rPr>
              <a:t> 10/2020, </a:t>
            </a:r>
            <a:r>
              <a:rPr kumimoji="1" lang="en-US" altLang="ja-JP" sz="2000" dirty="0" err="1">
                <a:latin typeface="Times New Roman" panose="02020603050405020304" pitchFamily="18" charset="0"/>
                <a:cs typeface="Times New Roman" panose="02020603050405020304" pitchFamily="18" charset="0"/>
              </a:rPr>
              <a:t>là</a:t>
            </a:r>
            <a:r>
              <a:rPr kumimoji="1" lang="en-US" altLang="ja-JP" sz="2000" dirty="0">
                <a:latin typeface="Times New Roman" panose="02020603050405020304" pitchFamily="18" charset="0"/>
                <a:cs typeface="Times New Roman" panose="02020603050405020304" pitchFamily="18" charset="0"/>
              </a:rPr>
              <a:t> </a:t>
            </a:r>
            <a:r>
              <a:rPr kumimoji="1" lang="en-US" altLang="ja-JP" sz="2000" dirty="0" err="1">
                <a:latin typeface="Times New Roman" panose="02020603050405020304" pitchFamily="18" charset="0"/>
                <a:cs typeface="Times New Roman" panose="02020603050405020304" pitchFamily="18" charset="0"/>
              </a:rPr>
              <a:t>đại</a:t>
            </a:r>
            <a:r>
              <a:rPr kumimoji="1" lang="en-US" altLang="ja-JP" sz="2000" dirty="0">
                <a:latin typeface="Times New Roman" panose="02020603050405020304" pitchFamily="18" charset="0"/>
                <a:cs typeface="Times New Roman" panose="02020603050405020304" pitchFamily="18" charset="0"/>
              </a:rPr>
              <a:t> </a:t>
            </a:r>
            <a:r>
              <a:rPr kumimoji="1" lang="en-US" altLang="ja-JP" sz="2000" dirty="0" err="1">
                <a:latin typeface="Times New Roman" panose="02020603050405020304" pitchFamily="18" charset="0"/>
                <a:cs typeface="Times New Roman" panose="02020603050405020304" pitchFamily="18" charset="0"/>
              </a:rPr>
              <a:t>diện</a:t>
            </a:r>
            <a:r>
              <a:rPr kumimoji="1" lang="en-US" altLang="ja-JP" sz="2000" dirty="0">
                <a:latin typeface="Times New Roman" panose="02020603050405020304" pitchFamily="18" charset="0"/>
                <a:cs typeface="Times New Roman" panose="02020603050405020304" pitchFamily="18" charset="0"/>
              </a:rPr>
              <a:t> </a:t>
            </a:r>
            <a:r>
              <a:rPr kumimoji="1" lang="en-US" altLang="ja-JP" sz="2000" dirty="0" err="1">
                <a:latin typeface="Times New Roman" panose="02020603050405020304" pitchFamily="18" charset="0"/>
                <a:cs typeface="Times New Roman" panose="02020603050405020304" pitchFamily="18" charset="0"/>
              </a:rPr>
              <a:t>độc</a:t>
            </a:r>
            <a:r>
              <a:rPr kumimoji="1" lang="en-US" altLang="ja-JP" sz="2000" dirty="0">
                <a:latin typeface="Times New Roman" panose="02020603050405020304" pitchFamily="18" charset="0"/>
                <a:cs typeface="Times New Roman" panose="02020603050405020304" pitchFamily="18" charset="0"/>
              </a:rPr>
              <a:t> </a:t>
            </a:r>
            <a:r>
              <a:rPr kumimoji="1" lang="en-US" altLang="ja-JP" sz="2000" dirty="0" err="1">
                <a:latin typeface="Times New Roman" panose="02020603050405020304" pitchFamily="18" charset="0"/>
                <a:cs typeface="Times New Roman" panose="02020603050405020304" pitchFamily="18" charset="0"/>
              </a:rPr>
              <a:t>quyền</a:t>
            </a:r>
            <a:r>
              <a:rPr kumimoji="1" lang="en-US" altLang="ja-JP" sz="2000" dirty="0">
                <a:latin typeface="Times New Roman" panose="02020603050405020304" pitchFamily="18" charset="0"/>
                <a:cs typeface="Times New Roman" panose="02020603050405020304" pitchFamily="18" charset="0"/>
              </a:rPr>
              <a:t> </a:t>
            </a:r>
            <a:r>
              <a:rPr kumimoji="1" lang="en-US" altLang="ja-JP" sz="2000" dirty="0" err="1">
                <a:latin typeface="Times New Roman" panose="02020603050405020304" pitchFamily="18" charset="0"/>
                <a:cs typeface="Times New Roman" panose="02020603050405020304" pitchFamily="18" charset="0"/>
              </a:rPr>
              <a:t>cho</a:t>
            </a:r>
            <a:r>
              <a:rPr kumimoji="1" lang="en-US" altLang="ja-JP" sz="2000" dirty="0">
                <a:latin typeface="Times New Roman" panose="02020603050405020304" pitchFamily="18" charset="0"/>
                <a:cs typeface="Times New Roman" panose="02020603050405020304" pitchFamily="18" charset="0"/>
              </a:rPr>
              <a:t> Nichiei Bussan Nhật </a:t>
            </a:r>
            <a:r>
              <a:rPr kumimoji="1" lang="en-US" altLang="ja-JP" sz="2000" dirty="0" err="1">
                <a:latin typeface="Times New Roman" panose="02020603050405020304" pitchFamily="18" charset="0"/>
                <a:cs typeface="Times New Roman" panose="02020603050405020304" pitchFamily="18" charset="0"/>
              </a:rPr>
              <a:t>Bản</a:t>
            </a:r>
            <a:r>
              <a:rPr kumimoji="1" lang="en-US" altLang="ja-JP" sz="2000" dirty="0">
                <a:latin typeface="Times New Roman" panose="02020603050405020304" pitchFamily="18" charset="0"/>
                <a:cs typeface="Times New Roman" panose="02020603050405020304" pitchFamily="18" charset="0"/>
              </a:rPr>
              <a:t> </a:t>
            </a:r>
            <a:r>
              <a:rPr kumimoji="1" lang="en-US" altLang="ja-JP" sz="2000" dirty="0" err="1">
                <a:latin typeface="Times New Roman" panose="02020603050405020304" pitchFamily="18" charset="0"/>
                <a:cs typeface="Times New Roman" panose="02020603050405020304" pitchFamily="18" charset="0"/>
              </a:rPr>
              <a:t>chuyên</a:t>
            </a:r>
            <a:r>
              <a:rPr kumimoji="1" lang="en-US" altLang="ja-JP" sz="2000" dirty="0">
                <a:latin typeface="Times New Roman" panose="02020603050405020304" pitchFamily="18" charset="0"/>
                <a:cs typeface="Times New Roman" panose="02020603050405020304" pitchFamily="18" charset="0"/>
              </a:rPr>
              <a:t> </a:t>
            </a:r>
            <a:r>
              <a:rPr kumimoji="1" lang="en-US" altLang="ja-JP" sz="2000" dirty="0" err="1">
                <a:latin typeface="Times New Roman" panose="02020603050405020304" pitchFamily="18" charset="0"/>
                <a:cs typeface="Times New Roman" panose="02020603050405020304" pitchFamily="18" charset="0"/>
              </a:rPr>
              <a:t>phân</a:t>
            </a:r>
            <a:r>
              <a:rPr kumimoji="1" lang="en-US" altLang="ja-JP" sz="2000" dirty="0">
                <a:latin typeface="Times New Roman" panose="02020603050405020304" pitchFamily="18" charset="0"/>
                <a:cs typeface="Times New Roman" panose="02020603050405020304" pitchFamily="18" charset="0"/>
              </a:rPr>
              <a:t> </a:t>
            </a:r>
            <a:r>
              <a:rPr kumimoji="1" lang="en-US" altLang="ja-JP" sz="2000" dirty="0" err="1">
                <a:latin typeface="Times New Roman" panose="02020603050405020304" pitchFamily="18" charset="0"/>
                <a:cs typeface="Times New Roman" panose="02020603050405020304" pitchFamily="18" charset="0"/>
              </a:rPr>
              <a:t>phối</a:t>
            </a:r>
            <a:r>
              <a:rPr kumimoji="1" lang="en-US" altLang="ja-JP" sz="2000" dirty="0">
                <a:latin typeface="Times New Roman" panose="02020603050405020304" pitchFamily="18" charset="0"/>
                <a:cs typeface="Times New Roman" panose="02020603050405020304" pitchFamily="18" charset="0"/>
              </a:rPr>
              <a:t> </a:t>
            </a:r>
            <a:r>
              <a:rPr kumimoji="1" lang="en-US" altLang="ja-JP" sz="2000" dirty="0" err="1">
                <a:latin typeface="Times New Roman" panose="02020603050405020304" pitchFamily="18" charset="0"/>
                <a:cs typeface="Times New Roman" panose="02020603050405020304" pitchFamily="18" charset="0"/>
              </a:rPr>
              <a:t>thực</a:t>
            </a:r>
            <a:r>
              <a:rPr kumimoji="1" lang="en-US" altLang="ja-JP" sz="2000" dirty="0">
                <a:latin typeface="Times New Roman" panose="02020603050405020304" pitchFamily="18" charset="0"/>
                <a:cs typeface="Times New Roman" panose="02020603050405020304" pitchFamily="18" charset="0"/>
              </a:rPr>
              <a:t> </a:t>
            </a:r>
            <a:r>
              <a:rPr kumimoji="1" lang="en-US" altLang="ja-JP" sz="2000" dirty="0" err="1">
                <a:latin typeface="Times New Roman" panose="02020603050405020304" pitchFamily="18" charset="0"/>
                <a:cs typeface="Times New Roman" panose="02020603050405020304" pitchFamily="18" charset="0"/>
              </a:rPr>
              <a:t>phẩm</a:t>
            </a:r>
            <a:r>
              <a:rPr kumimoji="1" lang="en-US" altLang="ja-JP" sz="2000" dirty="0">
                <a:latin typeface="Times New Roman" panose="02020603050405020304" pitchFamily="18" charset="0"/>
                <a:cs typeface="Times New Roman" panose="02020603050405020304" pitchFamily="18" charset="0"/>
              </a:rPr>
              <a:t> </a:t>
            </a:r>
            <a:r>
              <a:rPr kumimoji="1" lang="en-US" altLang="ja-JP" sz="2000" dirty="0" err="1">
                <a:latin typeface="Times New Roman" panose="02020603050405020304" pitchFamily="18" charset="0"/>
                <a:cs typeface="Times New Roman" panose="02020603050405020304" pitchFamily="18" charset="0"/>
              </a:rPr>
              <a:t>chức</a:t>
            </a:r>
            <a:r>
              <a:rPr kumimoji="1" lang="en-US" altLang="ja-JP" sz="2000" dirty="0">
                <a:latin typeface="Times New Roman" panose="02020603050405020304" pitchFamily="18" charset="0"/>
                <a:cs typeface="Times New Roman" panose="02020603050405020304" pitchFamily="18" charset="0"/>
              </a:rPr>
              <a:t> </a:t>
            </a:r>
            <a:r>
              <a:rPr kumimoji="1" lang="en-US" altLang="ja-JP" sz="2000" dirty="0" err="1">
                <a:latin typeface="Times New Roman" panose="02020603050405020304" pitchFamily="18" charset="0"/>
                <a:cs typeface="Times New Roman" panose="02020603050405020304" pitchFamily="18" charset="0"/>
              </a:rPr>
              <a:t>năng</a:t>
            </a:r>
            <a:r>
              <a:rPr kumimoji="1" lang="en-US" altLang="ja-JP" sz="2000" dirty="0">
                <a:latin typeface="Times New Roman" panose="02020603050405020304" pitchFamily="18" charset="0"/>
                <a:cs typeface="Times New Roman" panose="02020603050405020304" pitchFamily="18" charset="0"/>
              </a:rPr>
              <a:t> </a:t>
            </a:r>
            <a:r>
              <a:rPr kumimoji="1" lang="en-US" altLang="ja-JP" sz="2000" dirty="0" err="1">
                <a:latin typeface="Times New Roman" panose="02020603050405020304" pitchFamily="18" charset="0"/>
                <a:cs typeface="Times New Roman" panose="02020603050405020304" pitchFamily="18" charset="0"/>
              </a:rPr>
              <a:t>và</a:t>
            </a:r>
            <a:r>
              <a:rPr kumimoji="1" lang="en-US" altLang="ja-JP" sz="2000" dirty="0">
                <a:latin typeface="Times New Roman" panose="02020603050405020304" pitchFamily="18" charset="0"/>
                <a:cs typeface="Times New Roman" panose="02020603050405020304" pitchFamily="18" charset="0"/>
              </a:rPr>
              <a:t> </a:t>
            </a:r>
            <a:r>
              <a:rPr kumimoji="1" lang="en-US" altLang="ja-JP" sz="2000" dirty="0" err="1">
                <a:latin typeface="Times New Roman" panose="02020603050405020304" pitchFamily="18" charset="0"/>
                <a:cs typeface="Times New Roman" panose="02020603050405020304" pitchFamily="18" charset="0"/>
              </a:rPr>
              <a:t>sản</a:t>
            </a:r>
            <a:r>
              <a:rPr kumimoji="1" lang="en-US" altLang="ja-JP" sz="2000" dirty="0">
                <a:latin typeface="Times New Roman" panose="02020603050405020304" pitchFamily="18" charset="0"/>
                <a:cs typeface="Times New Roman" panose="02020603050405020304" pitchFamily="18" charset="0"/>
              </a:rPr>
              <a:t> </a:t>
            </a:r>
            <a:r>
              <a:rPr kumimoji="1" lang="en-US" altLang="ja-JP" sz="2000" dirty="0" err="1">
                <a:latin typeface="Times New Roman" panose="02020603050405020304" pitchFamily="18" charset="0"/>
                <a:cs typeface="Times New Roman" panose="02020603050405020304" pitchFamily="18" charset="0"/>
              </a:rPr>
              <a:t>phẩm</a:t>
            </a:r>
            <a:r>
              <a:rPr kumimoji="1" lang="en-US" altLang="ja-JP" sz="2000" dirty="0">
                <a:latin typeface="Times New Roman" panose="02020603050405020304" pitchFamily="18" charset="0"/>
                <a:cs typeface="Times New Roman" panose="02020603050405020304" pitchFamily="18" charset="0"/>
              </a:rPr>
              <a:t> </a:t>
            </a:r>
            <a:r>
              <a:rPr kumimoji="1" lang="en-US" altLang="ja-JP" sz="2000" dirty="0" err="1">
                <a:latin typeface="Times New Roman" panose="02020603050405020304" pitchFamily="18" charset="0"/>
                <a:cs typeface="Times New Roman" panose="02020603050405020304" pitchFamily="18" charset="0"/>
              </a:rPr>
              <a:t>chăm</a:t>
            </a:r>
            <a:r>
              <a:rPr kumimoji="1" lang="en-US" altLang="ja-JP" sz="2000" dirty="0">
                <a:latin typeface="Times New Roman" panose="02020603050405020304" pitchFamily="18" charset="0"/>
                <a:cs typeface="Times New Roman" panose="02020603050405020304" pitchFamily="18" charset="0"/>
              </a:rPr>
              <a:t> </a:t>
            </a:r>
            <a:r>
              <a:rPr kumimoji="1" lang="en-US" altLang="ja-JP" sz="2000" dirty="0" err="1">
                <a:latin typeface="Times New Roman" panose="02020603050405020304" pitchFamily="18" charset="0"/>
                <a:cs typeface="Times New Roman" panose="02020603050405020304" pitchFamily="18" charset="0"/>
              </a:rPr>
              <a:t>sóc</a:t>
            </a:r>
            <a:r>
              <a:rPr kumimoji="1" lang="en-US" altLang="ja-JP" sz="2000" dirty="0">
                <a:latin typeface="Times New Roman" panose="02020603050405020304" pitchFamily="18" charset="0"/>
                <a:cs typeface="Times New Roman" panose="02020603050405020304" pitchFamily="18" charset="0"/>
              </a:rPr>
              <a:t> da </a:t>
            </a:r>
            <a:r>
              <a:rPr kumimoji="1" lang="en-US" altLang="ja-JP" sz="2000" dirty="0" err="1">
                <a:latin typeface="Times New Roman" panose="02020603050405020304" pitchFamily="18" charset="0"/>
                <a:cs typeface="Times New Roman" panose="02020603050405020304" pitchFamily="18" charset="0"/>
              </a:rPr>
              <a:t>tại</a:t>
            </a:r>
            <a:r>
              <a:rPr kumimoji="1" lang="en-US" altLang="ja-JP" sz="2000" dirty="0">
                <a:latin typeface="Times New Roman" panose="02020603050405020304" pitchFamily="18" charset="0"/>
                <a:cs typeface="Times New Roman" panose="02020603050405020304" pitchFamily="18" charset="0"/>
              </a:rPr>
              <a:t> Việt Nam. </a:t>
            </a:r>
          </a:p>
          <a:p>
            <a:pPr indent="-228600">
              <a:lnSpc>
                <a:spcPct val="90000"/>
              </a:lnSpc>
              <a:spcAft>
                <a:spcPts val="600"/>
              </a:spcAft>
              <a:buFont typeface="Arial" panose="020B0604020202020204" pitchFamily="34" charset="0"/>
              <a:buChar char="•"/>
            </a:pPr>
            <a:r>
              <a:rPr lang="en-US" altLang="ja-JP" sz="2000" dirty="0">
                <a:latin typeface="Times New Roman" panose="02020603050405020304" pitchFamily="18" charset="0"/>
                <a:cs typeface="Times New Roman" panose="02020603050405020304" pitchFamily="18" charset="0"/>
              </a:rPr>
              <a:t>Nichiei Bussan </a:t>
            </a:r>
            <a:r>
              <a:rPr lang="en-US" altLang="ja-JP" sz="2000" dirty="0" err="1">
                <a:latin typeface="Times New Roman" panose="02020603050405020304" pitchFamily="18" charset="0"/>
                <a:cs typeface="Times New Roman" panose="02020603050405020304" pitchFamily="18" charset="0"/>
              </a:rPr>
              <a:t>là</a:t>
            </a:r>
            <a:r>
              <a:rPr lang="en-US" altLang="ja-JP" sz="2000" dirty="0">
                <a:latin typeface="Times New Roman" panose="02020603050405020304" pitchFamily="18" charset="0"/>
                <a:cs typeface="Times New Roman" panose="02020603050405020304" pitchFamily="18" charset="0"/>
              </a:rPr>
              <a:t> </a:t>
            </a:r>
            <a:r>
              <a:rPr lang="en-US" altLang="ja-JP" sz="2000" dirty="0" err="1">
                <a:latin typeface="Times New Roman" panose="02020603050405020304" pitchFamily="18" charset="0"/>
                <a:cs typeface="Times New Roman" panose="02020603050405020304" pitchFamily="18" charset="0"/>
              </a:rPr>
              <a:t>thương</a:t>
            </a:r>
            <a:r>
              <a:rPr lang="en-US" altLang="ja-JP" sz="2000" dirty="0">
                <a:latin typeface="Times New Roman" panose="02020603050405020304" pitchFamily="18" charset="0"/>
                <a:cs typeface="Times New Roman" panose="02020603050405020304" pitchFamily="18" charset="0"/>
              </a:rPr>
              <a:t> </a:t>
            </a:r>
            <a:r>
              <a:rPr lang="en-US" altLang="ja-JP" sz="2000" dirty="0" err="1">
                <a:latin typeface="Times New Roman" panose="02020603050405020304" pitchFamily="18" charset="0"/>
                <a:cs typeface="Times New Roman" panose="02020603050405020304" pitchFamily="18" charset="0"/>
              </a:rPr>
              <a:t>hiệu</a:t>
            </a:r>
            <a:r>
              <a:rPr lang="en-US" altLang="ja-JP" sz="2000" dirty="0">
                <a:latin typeface="Times New Roman" panose="02020603050405020304" pitchFamily="18" charset="0"/>
                <a:cs typeface="Times New Roman" panose="02020603050405020304" pitchFamily="18" charset="0"/>
              </a:rPr>
              <a:t> </a:t>
            </a:r>
            <a:r>
              <a:rPr lang="en-US" altLang="ja-JP" sz="2000" dirty="0" err="1">
                <a:latin typeface="Times New Roman" panose="02020603050405020304" pitchFamily="18" charset="0"/>
                <a:cs typeface="Times New Roman" panose="02020603050405020304" pitchFamily="18" charset="0"/>
              </a:rPr>
              <a:t>được</a:t>
            </a:r>
            <a:r>
              <a:rPr lang="en-US" altLang="ja-JP" sz="2000" dirty="0">
                <a:latin typeface="Times New Roman" panose="02020603050405020304" pitchFamily="18" charset="0"/>
                <a:cs typeface="Times New Roman" panose="02020603050405020304" pitchFamily="18" charset="0"/>
              </a:rPr>
              <a:t> </a:t>
            </a:r>
            <a:r>
              <a:rPr lang="en-US" altLang="ja-JP" sz="2000" dirty="0" err="1">
                <a:latin typeface="Times New Roman" panose="02020603050405020304" pitchFamily="18" charset="0"/>
                <a:cs typeface="Times New Roman" panose="02020603050405020304" pitchFamily="18" charset="0"/>
              </a:rPr>
              <a:t>thành</a:t>
            </a:r>
            <a:r>
              <a:rPr lang="en-US" altLang="ja-JP" sz="2000" dirty="0">
                <a:latin typeface="Times New Roman" panose="02020603050405020304" pitchFamily="18" charset="0"/>
                <a:cs typeface="Times New Roman" panose="02020603050405020304" pitchFamily="18" charset="0"/>
              </a:rPr>
              <a:t> </a:t>
            </a:r>
            <a:r>
              <a:rPr lang="en-US" altLang="ja-JP" sz="2000" dirty="0" err="1">
                <a:latin typeface="Times New Roman" panose="02020603050405020304" pitchFamily="18" charset="0"/>
                <a:cs typeface="Times New Roman" panose="02020603050405020304" pitchFamily="18" charset="0"/>
              </a:rPr>
              <a:t>lập</a:t>
            </a:r>
            <a:r>
              <a:rPr lang="en-US" altLang="ja-JP" sz="2000" dirty="0">
                <a:latin typeface="Times New Roman" panose="02020603050405020304" pitchFamily="18" charset="0"/>
                <a:cs typeface="Times New Roman" panose="02020603050405020304" pitchFamily="18" charset="0"/>
              </a:rPr>
              <a:t> </a:t>
            </a:r>
            <a:r>
              <a:rPr lang="en-US" altLang="ja-JP" sz="2000" dirty="0" err="1">
                <a:latin typeface="Times New Roman" panose="02020603050405020304" pitchFamily="18" charset="0"/>
                <a:cs typeface="Times New Roman" panose="02020603050405020304" pitchFamily="18" charset="0"/>
              </a:rPr>
              <a:t>năm</a:t>
            </a:r>
            <a:r>
              <a:rPr lang="en-US" altLang="ja-JP" sz="2000" dirty="0">
                <a:latin typeface="Times New Roman" panose="02020603050405020304" pitchFamily="18" charset="0"/>
                <a:cs typeface="Times New Roman" panose="02020603050405020304" pitchFamily="18" charset="0"/>
              </a:rPr>
              <a:t> 1975 </a:t>
            </a:r>
            <a:r>
              <a:rPr lang="en-US" altLang="ja-JP" sz="2000" dirty="0" err="1">
                <a:latin typeface="Times New Roman" panose="02020603050405020304" pitchFamily="18" charset="0"/>
                <a:cs typeface="Times New Roman" panose="02020603050405020304" pitchFamily="18" charset="0"/>
              </a:rPr>
              <a:t>tại</a:t>
            </a:r>
            <a:r>
              <a:rPr lang="en-US" altLang="ja-JP" sz="2000" dirty="0">
                <a:latin typeface="Times New Roman" panose="02020603050405020304" pitchFamily="18" charset="0"/>
                <a:cs typeface="Times New Roman" panose="02020603050405020304" pitchFamily="18" charset="0"/>
              </a:rPr>
              <a:t> </a:t>
            </a:r>
            <a:r>
              <a:rPr lang="en-US" altLang="ja-JP" sz="2000" dirty="0" err="1">
                <a:latin typeface="Times New Roman" panose="02020603050405020304" pitchFamily="18" charset="0"/>
                <a:cs typeface="Times New Roman" panose="02020603050405020304" pitchFamily="18" charset="0"/>
              </a:rPr>
              <a:t>thành</a:t>
            </a:r>
            <a:r>
              <a:rPr lang="en-US" altLang="ja-JP" sz="2000" dirty="0">
                <a:latin typeface="Times New Roman" panose="02020603050405020304" pitchFamily="18" charset="0"/>
                <a:cs typeface="Times New Roman" panose="02020603050405020304" pitchFamily="18" charset="0"/>
              </a:rPr>
              <a:t> </a:t>
            </a:r>
            <a:r>
              <a:rPr lang="en-US" altLang="ja-JP" sz="2000" dirty="0" err="1">
                <a:latin typeface="Times New Roman" panose="02020603050405020304" pitchFamily="18" charset="0"/>
                <a:cs typeface="Times New Roman" panose="02020603050405020304" pitchFamily="18" charset="0"/>
              </a:rPr>
              <a:t>phố</a:t>
            </a:r>
            <a:r>
              <a:rPr lang="en-US" altLang="ja-JP" sz="2000" dirty="0">
                <a:latin typeface="Times New Roman" panose="02020603050405020304" pitchFamily="18" charset="0"/>
                <a:cs typeface="Times New Roman" panose="02020603050405020304" pitchFamily="18" charset="0"/>
              </a:rPr>
              <a:t> Osaka Nhật </a:t>
            </a:r>
            <a:r>
              <a:rPr lang="en-US" altLang="ja-JP" sz="2000" dirty="0" err="1">
                <a:latin typeface="Times New Roman" panose="02020603050405020304" pitchFamily="18" charset="0"/>
                <a:cs typeface="Times New Roman" panose="02020603050405020304" pitchFamily="18" charset="0"/>
              </a:rPr>
              <a:t>Bản</a:t>
            </a:r>
            <a:r>
              <a:rPr lang="en-US" altLang="ja-JP" sz="2000" dirty="0">
                <a:latin typeface="Times New Roman" panose="02020603050405020304" pitchFamily="18" charset="0"/>
                <a:cs typeface="Times New Roman" panose="02020603050405020304" pitchFamily="18" charset="0"/>
              </a:rPr>
              <a:t> </a:t>
            </a:r>
            <a:r>
              <a:rPr lang="en-US" altLang="ja-JP" sz="2000" dirty="0" err="1">
                <a:latin typeface="Times New Roman" panose="02020603050405020304" pitchFamily="18" charset="0"/>
                <a:cs typeface="Times New Roman" panose="02020603050405020304" pitchFamily="18" charset="0"/>
              </a:rPr>
              <a:t>chuyên</a:t>
            </a:r>
            <a:r>
              <a:rPr lang="en-US" altLang="ja-JP" sz="2000" dirty="0">
                <a:latin typeface="Times New Roman" panose="02020603050405020304" pitchFamily="18" charset="0"/>
                <a:cs typeface="Times New Roman" panose="02020603050405020304" pitchFamily="18" charset="0"/>
              </a:rPr>
              <a:t> </a:t>
            </a:r>
            <a:r>
              <a:rPr lang="en-US" altLang="ja-JP" sz="2000" dirty="0" err="1">
                <a:latin typeface="Times New Roman" panose="02020603050405020304" pitchFamily="18" charset="0"/>
                <a:cs typeface="Times New Roman" panose="02020603050405020304" pitchFamily="18" charset="0"/>
              </a:rPr>
              <a:t>sản</a:t>
            </a:r>
            <a:r>
              <a:rPr lang="en-US" altLang="ja-JP" sz="2000" dirty="0">
                <a:latin typeface="Times New Roman" panose="02020603050405020304" pitchFamily="18" charset="0"/>
                <a:cs typeface="Times New Roman" panose="02020603050405020304" pitchFamily="18" charset="0"/>
              </a:rPr>
              <a:t> </a:t>
            </a:r>
            <a:r>
              <a:rPr lang="en-US" altLang="ja-JP" sz="2000" dirty="0" err="1">
                <a:latin typeface="Times New Roman" panose="02020603050405020304" pitchFamily="18" charset="0"/>
                <a:cs typeface="Times New Roman" panose="02020603050405020304" pitchFamily="18" charset="0"/>
              </a:rPr>
              <a:t>xuất</a:t>
            </a:r>
            <a:r>
              <a:rPr lang="en-US" altLang="ja-JP" sz="2000" dirty="0">
                <a:latin typeface="Times New Roman" panose="02020603050405020304" pitchFamily="18" charset="0"/>
                <a:cs typeface="Times New Roman" panose="02020603050405020304" pitchFamily="18" charset="0"/>
              </a:rPr>
              <a:t> </a:t>
            </a:r>
            <a:r>
              <a:rPr lang="en-US" altLang="ja-JP" sz="2000" dirty="0" err="1">
                <a:latin typeface="Times New Roman" panose="02020603050405020304" pitchFamily="18" charset="0"/>
                <a:cs typeface="Times New Roman" panose="02020603050405020304" pitchFamily="18" charset="0"/>
              </a:rPr>
              <a:t>các</a:t>
            </a:r>
            <a:r>
              <a:rPr lang="en-US" altLang="ja-JP" sz="2000" dirty="0">
                <a:latin typeface="Times New Roman" panose="02020603050405020304" pitchFamily="18" charset="0"/>
                <a:cs typeface="Times New Roman" panose="02020603050405020304" pitchFamily="18" charset="0"/>
              </a:rPr>
              <a:t> </a:t>
            </a:r>
            <a:r>
              <a:rPr lang="en-US" altLang="ja-JP" sz="2000" dirty="0" err="1">
                <a:latin typeface="Times New Roman" panose="02020603050405020304" pitchFamily="18" charset="0"/>
                <a:cs typeface="Times New Roman" panose="02020603050405020304" pitchFamily="18" charset="0"/>
              </a:rPr>
              <a:t>sản</a:t>
            </a:r>
            <a:r>
              <a:rPr lang="en-US" altLang="ja-JP" sz="2000" dirty="0">
                <a:latin typeface="Times New Roman" panose="02020603050405020304" pitchFamily="18" charset="0"/>
                <a:cs typeface="Times New Roman" panose="02020603050405020304" pitchFamily="18" charset="0"/>
              </a:rPr>
              <a:t> </a:t>
            </a:r>
            <a:r>
              <a:rPr lang="en-US" altLang="ja-JP" sz="2000" dirty="0" err="1">
                <a:latin typeface="Times New Roman" panose="02020603050405020304" pitchFamily="18" charset="0"/>
                <a:cs typeface="Times New Roman" panose="02020603050405020304" pitchFamily="18" charset="0"/>
              </a:rPr>
              <a:t>phẩm</a:t>
            </a:r>
            <a:r>
              <a:rPr lang="en-US" altLang="ja-JP" sz="2000" dirty="0">
                <a:latin typeface="Times New Roman" panose="02020603050405020304" pitchFamily="18" charset="0"/>
                <a:cs typeface="Times New Roman" panose="02020603050405020304" pitchFamily="18" charset="0"/>
              </a:rPr>
              <a:t> </a:t>
            </a:r>
            <a:r>
              <a:rPr lang="en-US" altLang="ja-JP" sz="2000" dirty="0" err="1">
                <a:latin typeface="Times New Roman" panose="02020603050405020304" pitchFamily="18" charset="0"/>
                <a:cs typeface="Times New Roman" panose="02020603050405020304" pitchFamily="18" charset="0"/>
              </a:rPr>
              <a:t>chăm</a:t>
            </a:r>
            <a:r>
              <a:rPr lang="en-US" altLang="ja-JP" sz="2000" dirty="0">
                <a:latin typeface="Times New Roman" panose="02020603050405020304" pitchFamily="18" charset="0"/>
                <a:cs typeface="Times New Roman" panose="02020603050405020304" pitchFamily="18" charset="0"/>
              </a:rPr>
              <a:t> </a:t>
            </a:r>
            <a:r>
              <a:rPr lang="en-US" altLang="ja-JP" sz="2000" dirty="0" err="1">
                <a:latin typeface="Times New Roman" panose="02020603050405020304" pitchFamily="18" charset="0"/>
                <a:cs typeface="Times New Roman" panose="02020603050405020304" pitchFamily="18" charset="0"/>
              </a:rPr>
              <a:t>sóc</a:t>
            </a:r>
            <a:r>
              <a:rPr lang="en-US" altLang="ja-JP" sz="2000" dirty="0">
                <a:latin typeface="Times New Roman" panose="02020603050405020304" pitchFamily="18" charset="0"/>
                <a:cs typeface="Times New Roman" panose="02020603050405020304" pitchFamily="18" charset="0"/>
              </a:rPr>
              <a:t> </a:t>
            </a:r>
            <a:r>
              <a:rPr lang="en-US" altLang="ja-JP" sz="2000" dirty="0" err="1">
                <a:latin typeface="Times New Roman" panose="02020603050405020304" pitchFamily="18" charset="0"/>
                <a:cs typeface="Times New Roman" panose="02020603050405020304" pitchFamily="18" charset="0"/>
              </a:rPr>
              <a:t>sức</a:t>
            </a:r>
            <a:r>
              <a:rPr lang="en-US" altLang="ja-JP" sz="2000" dirty="0">
                <a:latin typeface="Times New Roman" panose="02020603050405020304" pitchFamily="18" charset="0"/>
                <a:cs typeface="Times New Roman" panose="02020603050405020304" pitchFamily="18" charset="0"/>
              </a:rPr>
              <a:t> </a:t>
            </a:r>
            <a:r>
              <a:rPr lang="en-US" altLang="ja-JP" sz="2000" dirty="0" err="1">
                <a:latin typeface="Times New Roman" panose="02020603050405020304" pitchFamily="18" charset="0"/>
                <a:cs typeface="Times New Roman" panose="02020603050405020304" pitchFamily="18" charset="0"/>
              </a:rPr>
              <a:t>khoẻ</a:t>
            </a:r>
            <a:r>
              <a:rPr lang="en-US" altLang="ja-JP" sz="2000" dirty="0">
                <a:latin typeface="Times New Roman" panose="02020603050405020304" pitchFamily="18" charset="0"/>
                <a:cs typeface="Times New Roman" panose="02020603050405020304" pitchFamily="18" charset="0"/>
              </a:rPr>
              <a:t>. </a:t>
            </a:r>
          </a:p>
          <a:p>
            <a:pPr indent="-228600">
              <a:lnSpc>
                <a:spcPct val="90000"/>
              </a:lnSpc>
              <a:spcAft>
                <a:spcPts val="600"/>
              </a:spcAft>
              <a:buFont typeface="Arial" panose="020B0604020202020204" pitchFamily="34" charset="0"/>
              <a:buChar char="•"/>
            </a:pPr>
            <a:r>
              <a:rPr kumimoji="1" lang="en-US" altLang="ja-JP" sz="2000" dirty="0" err="1">
                <a:latin typeface="Times New Roman" panose="02020603050405020304" pitchFamily="18" charset="0"/>
                <a:cs typeface="Times New Roman" panose="02020603050405020304" pitchFamily="18" charset="0"/>
              </a:rPr>
              <a:t>Trụ</a:t>
            </a:r>
            <a:r>
              <a:rPr kumimoji="1" lang="en-US" altLang="ja-JP" sz="2000" dirty="0">
                <a:latin typeface="Times New Roman" panose="02020603050405020304" pitchFamily="18" charset="0"/>
                <a:cs typeface="Times New Roman" panose="02020603050405020304" pitchFamily="18" charset="0"/>
              </a:rPr>
              <a:t> </a:t>
            </a:r>
            <a:r>
              <a:rPr kumimoji="1" lang="en-US" altLang="ja-JP" sz="2000" dirty="0" err="1">
                <a:latin typeface="Times New Roman" panose="02020603050405020304" pitchFamily="18" charset="0"/>
                <a:cs typeface="Times New Roman" panose="02020603050405020304" pitchFamily="18" charset="0"/>
              </a:rPr>
              <a:t>sở</a:t>
            </a:r>
            <a:r>
              <a:rPr kumimoji="1" lang="en-US" altLang="ja-JP" sz="2000" dirty="0">
                <a:latin typeface="Times New Roman" panose="02020603050405020304" pitchFamily="18" charset="0"/>
                <a:cs typeface="Times New Roman" panose="02020603050405020304" pitchFamily="18" charset="0"/>
              </a:rPr>
              <a:t> </a:t>
            </a:r>
            <a:r>
              <a:rPr kumimoji="1" lang="en-US" altLang="ja-JP" sz="2000" dirty="0" err="1">
                <a:latin typeface="Times New Roman" panose="02020603050405020304" pitchFamily="18" charset="0"/>
                <a:cs typeface="Times New Roman" panose="02020603050405020304" pitchFamily="18" charset="0"/>
              </a:rPr>
              <a:t>và</a:t>
            </a:r>
            <a:r>
              <a:rPr kumimoji="1" lang="en-US" altLang="ja-JP" sz="2000" dirty="0">
                <a:latin typeface="Times New Roman" panose="02020603050405020304" pitchFamily="18" charset="0"/>
                <a:cs typeface="Times New Roman" panose="02020603050405020304" pitchFamily="18" charset="0"/>
              </a:rPr>
              <a:t> showroom </a:t>
            </a:r>
            <a:r>
              <a:rPr kumimoji="1" lang="en-US" altLang="ja-JP" sz="2000" dirty="0" err="1">
                <a:latin typeface="Times New Roman" panose="02020603050405020304" pitchFamily="18" charset="0"/>
                <a:cs typeface="Times New Roman" panose="02020603050405020304" pitchFamily="18" charset="0"/>
              </a:rPr>
              <a:t>tại</a:t>
            </a:r>
            <a:r>
              <a:rPr kumimoji="1" lang="en-US" altLang="ja-JP" sz="2000" dirty="0">
                <a:latin typeface="Times New Roman" panose="02020603050405020304" pitchFamily="18" charset="0"/>
                <a:cs typeface="Times New Roman" panose="02020603050405020304" pitchFamily="18" charset="0"/>
              </a:rPr>
              <a:t> Nihonbashi – Osaka </a:t>
            </a:r>
          </a:p>
          <a:p>
            <a:pPr indent="-228600">
              <a:lnSpc>
                <a:spcPct val="90000"/>
              </a:lnSpc>
              <a:spcAft>
                <a:spcPts val="600"/>
              </a:spcAft>
              <a:buFont typeface="Arial" panose="020B0604020202020204" pitchFamily="34" charset="0"/>
              <a:buChar char="•"/>
            </a:pPr>
            <a:endParaRPr kumimoji="1" lang="en-US" altLang="ja-JP" sz="2000" dirty="0">
              <a:latin typeface="Times New Roman" panose="02020603050405020304" pitchFamily="18" charset="0"/>
              <a:cs typeface="Times New Roman" panose="02020603050405020304" pitchFamily="18" charset="0"/>
            </a:endParaRPr>
          </a:p>
          <a:p>
            <a:pPr indent="-228600">
              <a:lnSpc>
                <a:spcPct val="90000"/>
              </a:lnSpc>
              <a:spcAft>
                <a:spcPts val="600"/>
              </a:spcAft>
              <a:buFont typeface="Arial" panose="020B0604020202020204" pitchFamily="34" charset="0"/>
              <a:buChar char="•"/>
            </a:pPr>
            <a:endParaRPr kumimoji="1" lang="en-US" altLang="ja-JP" sz="2000" dirty="0">
              <a:latin typeface="Times New Roman" panose="02020603050405020304" pitchFamily="18" charset="0"/>
              <a:cs typeface="Times New Roman" panose="02020603050405020304" pitchFamily="18" charset="0"/>
            </a:endParaRPr>
          </a:p>
        </p:txBody>
      </p:sp>
      <p:pic>
        <p:nvPicPr>
          <p:cNvPr id="6" name="図 5" descr="ロゴ&#10;&#10;AI 生成コンテンツは誤りを含む可能性があります。">
            <a:extLst>
              <a:ext uri="{FF2B5EF4-FFF2-40B4-BE49-F238E27FC236}">
                <a16:creationId xmlns:a16="http://schemas.microsoft.com/office/drawing/2014/main" id="{9287A96E-A9D3-5DE0-7BDC-FA1582BD714B}"/>
              </a:ext>
            </a:extLst>
          </p:cNvPr>
          <p:cNvPicPr>
            <a:picLocks noChangeAspect="1"/>
          </p:cNvPicPr>
          <p:nvPr/>
        </p:nvPicPr>
        <p:blipFill>
          <a:blip r:embed="rId2"/>
          <a:stretch>
            <a:fillRect/>
          </a:stretch>
        </p:blipFill>
        <p:spPr>
          <a:xfrm>
            <a:off x="5445457" y="1197382"/>
            <a:ext cx="6155141" cy="4486976"/>
          </a:xfrm>
          <a:prstGeom prst="rect">
            <a:avLst/>
          </a:prstGeom>
        </p:spPr>
      </p:pic>
    </p:spTree>
    <p:extLst>
      <p:ext uri="{BB962C8B-B14F-4D97-AF65-F5344CB8AC3E}">
        <p14:creationId xmlns:p14="http://schemas.microsoft.com/office/powerpoint/2010/main" val="12464698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3E95B0-B23D-9F06-C8D0-5491D3C10F8A}"/>
              </a:ext>
            </a:extLst>
          </p:cNvPr>
          <p:cNvSpPr>
            <a:spLocks noGrp="1"/>
          </p:cNvSpPr>
          <p:nvPr>
            <p:ph type="title"/>
          </p:nvPr>
        </p:nvSpPr>
        <p:spPr/>
        <p:txBody>
          <a:bodyPr/>
          <a:lstStyle/>
          <a:p>
            <a:r>
              <a:rPr lang="vi-VN" altLang="ja-JP" dirty="0"/>
              <a:t>Cách</a:t>
            </a:r>
            <a:r>
              <a:rPr kumimoji="1" lang="vi-VN" altLang="ja-JP" dirty="0"/>
              <a:t> sử dụng tối ưu</a:t>
            </a:r>
            <a:endParaRPr kumimoji="1" lang="ja-JP" altLang="en-US"/>
          </a:p>
        </p:txBody>
      </p:sp>
      <p:sp>
        <p:nvSpPr>
          <p:cNvPr id="3" name="コンテンツ プレースホルダー 2">
            <a:extLst>
              <a:ext uri="{FF2B5EF4-FFF2-40B4-BE49-F238E27FC236}">
                <a16:creationId xmlns:a16="http://schemas.microsoft.com/office/drawing/2014/main" id="{07C6682A-01CA-8957-D8F6-1827BDC3198A}"/>
              </a:ext>
            </a:extLst>
          </p:cNvPr>
          <p:cNvSpPr>
            <a:spLocks noGrp="1"/>
          </p:cNvSpPr>
          <p:nvPr>
            <p:ph idx="1"/>
          </p:nvPr>
        </p:nvSpPr>
        <p:spPr>
          <a:xfrm>
            <a:off x="838200" y="1690688"/>
            <a:ext cx="10515600" cy="1738312"/>
          </a:xfrm>
        </p:spPr>
        <p:txBody>
          <a:bodyPr/>
          <a:lstStyle/>
          <a:p>
            <a:r>
              <a:rPr kumimoji="1" lang="vi-VN" altLang="ja-JP" dirty="0">
                <a:latin typeface="Times New Roman" panose="02020603050405020304" pitchFamily="18" charset="0"/>
                <a:cs typeface="Times New Roman" panose="02020603050405020304" pitchFamily="18" charset="0"/>
              </a:rPr>
              <a:t>Sáng 1 gói trước 30p ăn sáng </a:t>
            </a:r>
          </a:p>
          <a:p>
            <a:r>
              <a:rPr lang="vi-VN" altLang="ja-JP" dirty="0">
                <a:latin typeface="Times New Roman" panose="02020603050405020304" pitchFamily="18" charset="0"/>
                <a:cs typeface="Times New Roman" panose="02020603050405020304" pitchFamily="18" charset="0"/>
              </a:rPr>
              <a:t>Tối 1 gói trước 2h trước khi đi ngủ </a:t>
            </a:r>
          </a:p>
          <a:p>
            <a:pPr marL="0" indent="0">
              <a:buNone/>
            </a:pPr>
            <a:r>
              <a:rPr kumimoji="1" lang="vi-VN" altLang="ja-JP" dirty="0">
                <a:latin typeface="Times New Roman" panose="02020603050405020304" pitchFamily="18" charset="0"/>
                <a:cs typeface="Times New Roman" panose="02020603050405020304" pitchFamily="18" charset="0"/>
              </a:rPr>
              <a:t>Chú ý: Uống nhiều nước từ 2-2,5l/ngày </a:t>
            </a:r>
            <a:endParaRPr kumimoji="1" lang="ja-JP" altLang="en-US">
              <a:latin typeface="Times New Roman" panose="02020603050405020304" pitchFamily="18" charset="0"/>
              <a:cs typeface="Times New Roman" panose="02020603050405020304" pitchFamily="18" charset="0"/>
            </a:endParaRPr>
          </a:p>
        </p:txBody>
      </p:sp>
      <p:sp>
        <p:nvSpPr>
          <p:cNvPr id="5" name="タイトル 1">
            <a:extLst>
              <a:ext uri="{FF2B5EF4-FFF2-40B4-BE49-F238E27FC236}">
                <a16:creationId xmlns:a16="http://schemas.microsoft.com/office/drawing/2014/main" id="{1B92028A-C03B-8C17-C2DC-1E5A101A3513}"/>
              </a:ext>
            </a:extLst>
          </p:cNvPr>
          <p:cNvSpPr txBox="1">
            <a:spLocks/>
          </p:cNvSpPr>
          <p:nvPr/>
        </p:nvSpPr>
        <p:spPr>
          <a:xfrm>
            <a:off x="838200" y="326244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vi-VN" altLang="ja-JP" dirty="0"/>
              <a:t>Đối tượng sử dụng </a:t>
            </a:r>
            <a:endParaRPr lang="ja-JP" altLang="en-US"/>
          </a:p>
        </p:txBody>
      </p:sp>
      <p:sp>
        <p:nvSpPr>
          <p:cNvPr id="6" name="コンテンツ プレースホルダー 2">
            <a:extLst>
              <a:ext uri="{FF2B5EF4-FFF2-40B4-BE49-F238E27FC236}">
                <a16:creationId xmlns:a16="http://schemas.microsoft.com/office/drawing/2014/main" id="{FE62E8CE-F53E-A5B5-6097-8C11078847B0}"/>
              </a:ext>
            </a:extLst>
          </p:cNvPr>
          <p:cNvSpPr txBox="1">
            <a:spLocks/>
          </p:cNvSpPr>
          <p:nvPr/>
        </p:nvSpPr>
        <p:spPr>
          <a:xfrm>
            <a:off x="838200" y="4298156"/>
            <a:ext cx="10515600" cy="17383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vi-VN" altLang="ja-JP" sz="2500" dirty="0">
                <a:latin typeface="Times New Roman" panose="02020603050405020304" pitchFamily="18" charset="0"/>
                <a:cs typeface="Times New Roman" panose="02020603050405020304" pitchFamily="18" charset="0"/>
              </a:rPr>
              <a:t>Tất cả mọi người từ 16 tuổi </a:t>
            </a:r>
          </a:p>
          <a:p>
            <a:r>
              <a:rPr lang="vi-VN" altLang="ja-JP" sz="2500" dirty="0">
                <a:latin typeface="Times New Roman" panose="02020603050405020304" pitchFamily="18" charset="0"/>
                <a:cs typeface="Times New Roman" panose="02020603050405020304" pitchFamily="18" charset="0"/>
              </a:rPr>
              <a:t>Đặc biệt người đang gặp vấn đề táo bón thường xuyên hoặc bị rối loạn tiêu hoá. </a:t>
            </a:r>
          </a:p>
          <a:p>
            <a:r>
              <a:rPr lang="vi-VN" altLang="ja-JP" sz="2500" dirty="0">
                <a:latin typeface="Times New Roman" panose="02020603050405020304" pitchFamily="18" charset="0"/>
                <a:cs typeface="Times New Roman" panose="02020603050405020304" pitchFamily="18" charset="0"/>
              </a:rPr>
              <a:t>Đối với trường hợp rối loạn tiêu hoá cần dùng duy trì 3-6 tháng liên tục kết hợp uống đủ nước, cải thiện chế độ ăn giảm cay, nóng,giảm ăn khô, … </a:t>
            </a:r>
          </a:p>
          <a:p>
            <a:r>
              <a:rPr lang="vi-VN" altLang="ja-JP" sz="2500" dirty="0">
                <a:latin typeface="Times New Roman" panose="02020603050405020304" pitchFamily="18" charset="0"/>
                <a:cs typeface="Times New Roman" panose="02020603050405020304" pitchFamily="18" charset="0"/>
              </a:rPr>
              <a:t>Người đang bị đường huyết cao </a:t>
            </a:r>
            <a:endParaRPr lang="ja-JP" altLang="en-US" sz="25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0822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虫眼鏡と疑問符">
            <a:extLst>
              <a:ext uri="{FF2B5EF4-FFF2-40B4-BE49-F238E27FC236}">
                <a16:creationId xmlns:a16="http://schemas.microsoft.com/office/drawing/2014/main" id="{7018DFCD-B039-0B76-229C-360C34F9C552}"/>
              </a:ext>
            </a:extLst>
          </p:cNvPr>
          <p:cNvPicPr>
            <a:picLocks noChangeAspect="1"/>
          </p:cNvPicPr>
          <p:nvPr/>
        </p:nvPicPr>
        <p:blipFill>
          <a:blip r:embed="rId2"/>
          <a:srcRect/>
          <a:stretch>
            <a:fillRect/>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タイトル 5">
            <a:extLst>
              <a:ext uri="{FF2B5EF4-FFF2-40B4-BE49-F238E27FC236}">
                <a16:creationId xmlns:a16="http://schemas.microsoft.com/office/drawing/2014/main" id="{C86784E2-D903-DC5D-6183-F0671611F431}"/>
              </a:ext>
            </a:extLst>
          </p:cNvPr>
          <p:cNvSpPr>
            <a:spLocks noGrp="1"/>
          </p:cNvSpPr>
          <p:nvPr>
            <p:ph type="title"/>
          </p:nvPr>
        </p:nvSpPr>
        <p:spPr/>
        <p:txBody>
          <a:bodyPr/>
          <a:lstStyle/>
          <a:p>
            <a:r>
              <a:rPr lang="vi-VN" altLang="ja-JP" dirty="0"/>
              <a:t>Q&amp;A</a:t>
            </a:r>
            <a:endParaRPr lang="ja-JP" altLang="en-US"/>
          </a:p>
        </p:txBody>
      </p:sp>
    </p:spTree>
    <p:extLst>
      <p:ext uri="{BB962C8B-B14F-4D97-AF65-F5344CB8AC3E}">
        <p14:creationId xmlns:p14="http://schemas.microsoft.com/office/powerpoint/2010/main" val="8571714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3" name="Rectangle 6152">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5" name="Rectangle 6154">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F667D782-0B0D-8086-2E69-937687AD37D4}"/>
              </a:ext>
            </a:extLst>
          </p:cNvPr>
          <p:cNvSpPr>
            <a:spLocks noGrp="1"/>
          </p:cNvSpPr>
          <p:nvPr>
            <p:ph type="title"/>
          </p:nvPr>
        </p:nvSpPr>
        <p:spPr>
          <a:xfrm>
            <a:off x="799545" y="755312"/>
            <a:ext cx="4148643" cy="1330839"/>
          </a:xfrm>
        </p:spPr>
        <p:txBody>
          <a:bodyPr>
            <a:normAutofit/>
          </a:bodyPr>
          <a:lstStyle/>
          <a:p>
            <a:r>
              <a:rPr kumimoji="1" lang="vi-VN" altLang="ja-JP" dirty="0"/>
              <a:t>NATTOKINASE</a:t>
            </a:r>
            <a:endParaRPr kumimoji="1" lang="ja-JP" altLang="en-US"/>
          </a:p>
        </p:txBody>
      </p:sp>
      <p:sp>
        <p:nvSpPr>
          <p:cNvPr id="6150" name="Content Placeholder 6149">
            <a:extLst>
              <a:ext uri="{FF2B5EF4-FFF2-40B4-BE49-F238E27FC236}">
                <a16:creationId xmlns:a16="http://schemas.microsoft.com/office/drawing/2014/main" id="{14D31568-C217-2C4A-2A43-C09FE166A327}"/>
              </a:ext>
            </a:extLst>
          </p:cNvPr>
          <p:cNvSpPr>
            <a:spLocks noGrp="1"/>
          </p:cNvSpPr>
          <p:nvPr>
            <p:ph idx="1"/>
          </p:nvPr>
        </p:nvSpPr>
        <p:spPr>
          <a:xfrm>
            <a:off x="799546" y="2194102"/>
            <a:ext cx="3496230" cy="3908586"/>
          </a:xfrm>
        </p:spPr>
        <p:txBody>
          <a:bodyPr>
            <a:normAutofit/>
          </a:bodyPr>
          <a:lstStyle/>
          <a:p>
            <a:pPr marL="0" indent="0">
              <a:buNone/>
            </a:pPr>
            <a:r>
              <a:rPr lang="vi-VN" altLang="ja-JP" sz="2000" dirty="0">
                <a:latin typeface="Times" pitchFamily="2" charset="0"/>
              </a:rPr>
              <a:t>Là một enzyme có thể phân huỷ protein fibrin ( một nguyên nhân gây ra huyết khối) được công nhận vào năm 1980, được nghiên cứu bởi Tiến sĩ Oshima của Đại học Hoàng Gia Hokkaido. </a:t>
            </a:r>
          </a:p>
          <a:p>
            <a:endParaRPr lang="en-US" sz="2000" dirty="0"/>
          </a:p>
        </p:txBody>
      </p:sp>
      <p:pic>
        <p:nvPicPr>
          <p:cNvPr id="6146" name="Picture 2" descr="NANO NATTOKINASE PREMIUM 120 VIÊN - THỰC PHẨM BẢO VỆ SỨC KHOẺ">
            <a:extLst>
              <a:ext uri="{FF2B5EF4-FFF2-40B4-BE49-F238E27FC236}">
                <a16:creationId xmlns:a16="http://schemas.microsoft.com/office/drawing/2014/main" id="{6474ABC9-7981-ED2F-B701-0908F58860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 b="5329"/>
          <a:stretch>
            <a:fillRect/>
          </a:stretch>
        </p:blipFill>
        <p:spPr bwMode="auto">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6428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1" name="Freeform: Shape 8200">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タイトル 1">
            <a:extLst>
              <a:ext uri="{FF2B5EF4-FFF2-40B4-BE49-F238E27FC236}">
                <a16:creationId xmlns:a16="http://schemas.microsoft.com/office/drawing/2014/main" id="{46519D38-9AF9-DA64-C769-12AF50E91338}"/>
              </a:ext>
            </a:extLst>
          </p:cNvPr>
          <p:cNvSpPr>
            <a:spLocks noGrp="1"/>
          </p:cNvSpPr>
          <p:nvPr>
            <p:ph type="title"/>
          </p:nvPr>
        </p:nvSpPr>
        <p:spPr>
          <a:xfrm>
            <a:off x="1137034" y="609597"/>
            <a:ext cx="9392421" cy="1330841"/>
          </a:xfrm>
        </p:spPr>
        <p:txBody>
          <a:bodyPr>
            <a:normAutofit/>
          </a:bodyPr>
          <a:lstStyle/>
          <a:p>
            <a:r>
              <a:rPr kumimoji="1" lang="vi-VN" altLang="ja-JP" sz="4000" dirty="0"/>
              <a:t>CÔNG DỤNG CỦA NATTOKINASE</a:t>
            </a:r>
            <a:endParaRPr kumimoji="1" lang="ja-JP" altLang="en-US" sz="4000"/>
          </a:p>
        </p:txBody>
      </p:sp>
      <p:sp>
        <p:nvSpPr>
          <p:cNvPr id="3" name="コンテンツ プレースホルダー 2">
            <a:extLst>
              <a:ext uri="{FF2B5EF4-FFF2-40B4-BE49-F238E27FC236}">
                <a16:creationId xmlns:a16="http://schemas.microsoft.com/office/drawing/2014/main" id="{B7E89924-36F3-CFF0-53D9-EC04F6D9E907}"/>
              </a:ext>
            </a:extLst>
          </p:cNvPr>
          <p:cNvSpPr>
            <a:spLocks noGrp="1"/>
          </p:cNvSpPr>
          <p:nvPr>
            <p:ph idx="1"/>
          </p:nvPr>
        </p:nvSpPr>
        <p:spPr>
          <a:xfrm>
            <a:off x="1137034" y="2198362"/>
            <a:ext cx="4958966" cy="3917773"/>
          </a:xfrm>
        </p:spPr>
        <p:txBody>
          <a:bodyPr>
            <a:normAutofit/>
          </a:bodyPr>
          <a:lstStyle/>
          <a:p>
            <a:pPr marL="0" indent="0">
              <a:buNone/>
            </a:pPr>
            <a:r>
              <a:rPr kumimoji="1" lang="vi-VN" altLang="ja-JP" sz="2000" b="1" dirty="0">
                <a:latin typeface="+mj-lt"/>
              </a:rPr>
              <a:t>Tiêu huỷ Fibrin, hỗ trợ làm tan huyết khối, giúp lưu thông khí huyết, hỗ trợ giảm tai biến mạch máu não, nhồi máu cơ tim…</a:t>
            </a:r>
          </a:p>
          <a:p>
            <a:pPr marL="0" indent="0">
              <a:buNone/>
            </a:pPr>
            <a:r>
              <a:rPr lang="vi-VN" altLang="ja-JP" sz="2000" dirty="0">
                <a:latin typeface="+mj-lt"/>
              </a:rPr>
              <a:t>Các thử nghiệm tại Nhật Bản và Mỹ cho người tham gia trải nghiệm dùng nattokinase trong 2-8h thì khả năng tiêu sợi huyết được tăng lên đáng kể, Một nghiên cứu trên hành khách đi các chuyến bay dài (trên 7 tiếng) cho thấy nhóm dùng Nattokinase giảm đáng kể nguy cơ hình thành cục máu đông ở chân so với nhóm dùng giả dược.</a:t>
            </a:r>
            <a:endParaRPr kumimoji="1" lang="ja-JP" altLang="en-US" sz="2000">
              <a:latin typeface="+mj-lt"/>
            </a:endParaRPr>
          </a:p>
        </p:txBody>
      </p:sp>
      <p:pic>
        <p:nvPicPr>
          <p:cNvPr id="8194" name="Picture 2" descr="Nattokinase có tác dụng gì? | Vinmec">
            <a:extLst>
              <a:ext uri="{FF2B5EF4-FFF2-40B4-BE49-F238E27FC236}">
                <a16:creationId xmlns:a16="http://schemas.microsoft.com/office/drawing/2014/main" id="{8456F9B4-A402-2945-D7F6-9E93084EBA2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19367" y="2722090"/>
            <a:ext cx="4788505" cy="2681562"/>
          </a:xfrm>
          <a:prstGeom prst="rect">
            <a:avLst/>
          </a:prstGeom>
          <a:noFill/>
          <a:extLst>
            <a:ext uri="{909E8E84-426E-40DD-AFC4-6F175D3DCCD1}">
              <a14:hiddenFill xmlns:a14="http://schemas.microsoft.com/office/drawing/2010/main">
                <a:solidFill>
                  <a:srgbClr val="FFFFFF"/>
                </a:solidFill>
              </a14:hiddenFill>
            </a:ext>
          </a:extLst>
        </p:spPr>
      </p:pic>
      <p:sp>
        <p:nvSpPr>
          <p:cNvPr id="8203" name="Freeform: Shape 8202">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7503719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5" name="Freeform: Shape 9224">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コンテンツ プレースホルダー 2">
            <a:extLst>
              <a:ext uri="{FF2B5EF4-FFF2-40B4-BE49-F238E27FC236}">
                <a16:creationId xmlns:a16="http://schemas.microsoft.com/office/drawing/2014/main" id="{3EA3B4FD-7829-3456-6D70-1B5083493FCD}"/>
              </a:ext>
            </a:extLst>
          </p:cNvPr>
          <p:cNvSpPr>
            <a:spLocks noGrp="1"/>
          </p:cNvSpPr>
          <p:nvPr>
            <p:ph idx="1"/>
          </p:nvPr>
        </p:nvSpPr>
        <p:spPr>
          <a:xfrm>
            <a:off x="1137034" y="2198362"/>
            <a:ext cx="4958966" cy="3917773"/>
          </a:xfrm>
        </p:spPr>
        <p:txBody>
          <a:bodyPr>
            <a:normAutofit/>
          </a:bodyPr>
          <a:lstStyle/>
          <a:p>
            <a:r>
              <a:rPr lang="vi-VN" altLang="ja-JP" sz="2000">
                <a:latin typeface="Times New Roman" panose="02020603050405020304" pitchFamily="18" charset="0"/>
                <a:cs typeface="Times New Roman" panose="02020603050405020304" pitchFamily="18" charset="0"/>
              </a:rPr>
              <a:t>Giảm độ dày thành mạch: Một nghiên cứu quy mô lớn năm 2022 (với hơn 1.000 người tham gia) cho thấy việc sử dụng Nattokinase liều cao (lên đến 10.800 FU/ngày) giúp giảm đáng kể độ dày lớp nội mạc động mạch cảnh và kích thước mảng bám xơ vữa.</a:t>
            </a:r>
            <a:br>
              <a:rPr lang="vi-VN" altLang="ja-JP" sz="2000">
                <a:latin typeface="Times New Roman" panose="02020603050405020304" pitchFamily="18" charset="0"/>
                <a:cs typeface="Times New Roman" panose="02020603050405020304" pitchFamily="18" charset="0"/>
              </a:rPr>
            </a:br>
            <a:endParaRPr lang="vi-VN" altLang="ja-JP" sz="2000">
              <a:latin typeface="Times New Roman" panose="02020603050405020304" pitchFamily="18" charset="0"/>
              <a:cs typeface="Times New Roman" panose="02020603050405020304" pitchFamily="18" charset="0"/>
            </a:endParaRPr>
          </a:p>
          <a:p>
            <a:r>
              <a:rPr lang="vi-VN" altLang="ja-JP" sz="2000">
                <a:latin typeface="Times New Roman" panose="02020603050405020304" pitchFamily="18" charset="0"/>
                <a:cs typeface="Times New Roman" panose="02020603050405020304" pitchFamily="18" charset="0"/>
              </a:rPr>
              <a:t>So sánh với Statin: Một nghiên cứu so sánh cho thấy Nattokinase (6000 FU/ngày) có khả năng làm giảm mảng bám xơ vữa hiệu quả hơn so với một số loại thuốc Statin liều thấp (như Simvastatin 20mg), đồng thời làm tăng Cholesterol tốt (HDL).</a:t>
            </a:r>
          </a:p>
          <a:p>
            <a:endParaRPr kumimoji="1" lang="ja-JP" altLang="en-US" sz="2000">
              <a:latin typeface="Times New Roman" panose="02020603050405020304" pitchFamily="18" charset="0"/>
              <a:cs typeface="Times New Roman" panose="02020603050405020304" pitchFamily="18" charset="0"/>
            </a:endParaRPr>
          </a:p>
        </p:txBody>
      </p:sp>
      <p:pic>
        <p:nvPicPr>
          <p:cNvPr id="9218" name="Picture 2" descr="サラサラしている血のイラスト | 無料のフリー素材 イラストエイト">
            <a:extLst>
              <a:ext uri="{FF2B5EF4-FFF2-40B4-BE49-F238E27FC236}">
                <a16:creationId xmlns:a16="http://schemas.microsoft.com/office/drawing/2014/main" id="{831DA326-FB59-0F7E-242E-053F4F497E6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19367" y="2374617"/>
            <a:ext cx="4788505" cy="3376509"/>
          </a:xfrm>
          <a:prstGeom prst="rect">
            <a:avLst/>
          </a:prstGeom>
          <a:noFill/>
          <a:extLst>
            <a:ext uri="{909E8E84-426E-40DD-AFC4-6F175D3DCCD1}">
              <a14:hiddenFill xmlns:a14="http://schemas.microsoft.com/office/drawing/2010/main">
                <a:solidFill>
                  <a:srgbClr val="FFFFFF"/>
                </a:solidFill>
              </a14:hiddenFill>
            </a:ext>
          </a:extLst>
        </p:spPr>
      </p:pic>
      <p:sp>
        <p:nvSpPr>
          <p:cNvPr id="9227" name="Freeform: Shape 9226">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タイトル 1">
            <a:extLst>
              <a:ext uri="{FF2B5EF4-FFF2-40B4-BE49-F238E27FC236}">
                <a16:creationId xmlns:a16="http://schemas.microsoft.com/office/drawing/2014/main" id="{BF015597-3760-D6CC-8001-072F94E1308A}"/>
              </a:ext>
            </a:extLst>
          </p:cNvPr>
          <p:cNvSpPr>
            <a:spLocks noGrp="1"/>
          </p:cNvSpPr>
          <p:nvPr>
            <p:ph type="title"/>
          </p:nvPr>
        </p:nvSpPr>
        <p:spPr>
          <a:xfrm>
            <a:off x="1137034" y="609597"/>
            <a:ext cx="9392421" cy="1330841"/>
          </a:xfrm>
        </p:spPr>
        <p:txBody>
          <a:bodyPr>
            <a:normAutofit/>
          </a:bodyPr>
          <a:lstStyle/>
          <a:p>
            <a:r>
              <a:rPr kumimoji="1" lang="vi-VN" altLang="ja-JP" sz="4000" dirty="0"/>
              <a:t>CÔNG DỤNG CỦA NATTOKINASE</a:t>
            </a:r>
            <a:endParaRPr kumimoji="1" lang="ja-JP" altLang="en-US" sz="4000"/>
          </a:p>
        </p:txBody>
      </p:sp>
    </p:spTree>
    <p:extLst>
      <p:ext uri="{BB962C8B-B14F-4D97-AF65-F5344CB8AC3E}">
        <p14:creationId xmlns:p14="http://schemas.microsoft.com/office/powerpoint/2010/main" val="9993759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D69B414-20DC-4187-EC4E-E05808E76D7B}"/>
              </a:ext>
            </a:extLst>
          </p:cNvPr>
          <p:cNvSpPr>
            <a:spLocks noGrp="1"/>
          </p:cNvSpPr>
          <p:nvPr>
            <p:ph idx="1"/>
          </p:nvPr>
        </p:nvSpPr>
        <p:spPr/>
        <p:txBody>
          <a:bodyPr>
            <a:normAutofit fontScale="92500" lnSpcReduction="20000"/>
          </a:bodyPr>
          <a:lstStyle/>
          <a:p>
            <a:r>
              <a:rPr lang="vi-VN" altLang="ja-JP" b="1" dirty="0">
                <a:latin typeface="Times New Roman" panose="02020603050405020304" pitchFamily="18" charset="0"/>
                <a:cs typeface="Times New Roman" panose="02020603050405020304" pitchFamily="18" charset="0"/>
              </a:rPr>
              <a:t>Giúp cân bằng của t-PA (một chất thúc đẩy ly giải) và PAI-1 (một chất ức chế ly giải) </a:t>
            </a:r>
            <a:endParaRPr lang="vi-VN" altLang="ja-JP" dirty="0">
              <a:latin typeface="Times New Roman" panose="02020603050405020304" pitchFamily="18" charset="0"/>
              <a:cs typeface="Times New Roman" panose="02020603050405020304" pitchFamily="18" charset="0"/>
            </a:endParaRPr>
          </a:p>
          <a:p>
            <a:r>
              <a:rPr lang="vi-VN" altLang="ja-JP" dirty="0">
                <a:latin typeface="Times New Roman" panose="02020603050405020304" pitchFamily="18" charset="0"/>
                <a:cs typeface="Times New Roman" panose="02020603050405020304" pitchFamily="18" charset="0"/>
              </a:rPr>
              <a:t>Suy giảm chức năng tiêu huyết khối có thể là một yếu tố nguy cơ gây huyết khối. </a:t>
            </a:r>
          </a:p>
          <a:p>
            <a:r>
              <a:rPr lang="vi-VN" altLang="ja-JP" dirty="0">
                <a:latin typeface="Times New Roman" panose="02020603050405020304" pitchFamily="18" charset="0"/>
                <a:cs typeface="Times New Roman" panose="02020603050405020304" pitchFamily="18" charset="0"/>
              </a:rPr>
              <a:t>Sự cân bằng của t-PA (một chất thúc đẩy ly giải) và PAI-1 (một chất ức chế ly giải) quyết định rằng huyết khối dễ bị ly giải như thế nào. </a:t>
            </a:r>
          </a:p>
          <a:p>
            <a:r>
              <a:rPr lang="vi-VN" altLang="ja-JP" dirty="0">
                <a:latin typeface="Times New Roman" panose="02020603050405020304" pitchFamily="18" charset="0"/>
                <a:cs typeface="Times New Roman" panose="02020603050405020304" pitchFamily="18" charset="0"/>
              </a:rPr>
              <a:t>t-PA là thành phần cốt yếu của hệ thống tiêu sợi huyết, hoạt động của nó giúp giới hạn sự lan rộng của cục máu đông. </a:t>
            </a:r>
          </a:p>
          <a:p>
            <a:r>
              <a:rPr lang="vi-VN" altLang="ja-JP" dirty="0">
                <a:latin typeface="Times New Roman" panose="02020603050405020304" pitchFamily="18" charset="0"/>
                <a:cs typeface="Times New Roman" panose="02020603050405020304" pitchFamily="18" charset="0"/>
              </a:rPr>
              <a:t>PAI-1 sẽ tăng lên do nhiều yếu tố bao gồm béo phì, cholesterol cao, tăng triglycerid máu, kháng insulin (lượng đường trong máu cao), căng thẳng và viêm, nơi mà huyết khối khó được giải quyết. </a:t>
            </a:r>
          </a:p>
          <a:p>
            <a:r>
              <a:rPr lang="vi-VN" altLang="ja-JP" dirty="0">
                <a:latin typeface="Times New Roman" panose="02020603050405020304" pitchFamily="18" charset="0"/>
                <a:cs typeface="Times New Roman" panose="02020603050405020304" pitchFamily="18" charset="0"/>
              </a:rPr>
              <a:t>Tuy nhiên, PAI-1 có thể bị phân hủy (hoặc bất hoạt) bởi Nattokinase. </a:t>
            </a:r>
          </a:p>
          <a:p>
            <a:pPr marL="0" indent="0">
              <a:buNone/>
            </a:pPr>
            <a:endParaRPr kumimoji="1" lang="ja-JP" altLang="en-US">
              <a:latin typeface="Times New Roman" panose="02020603050405020304" pitchFamily="18" charset="0"/>
              <a:cs typeface="Times New Roman" panose="02020603050405020304" pitchFamily="18" charset="0"/>
            </a:endParaRPr>
          </a:p>
        </p:txBody>
      </p:sp>
      <p:sp>
        <p:nvSpPr>
          <p:cNvPr id="4" name="タイトル 1">
            <a:extLst>
              <a:ext uri="{FF2B5EF4-FFF2-40B4-BE49-F238E27FC236}">
                <a16:creationId xmlns:a16="http://schemas.microsoft.com/office/drawing/2014/main" id="{0F428BD1-189B-C777-F0B0-3AE5491BDD6E}"/>
              </a:ext>
            </a:extLst>
          </p:cNvPr>
          <p:cNvSpPr txBox="1">
            <a:spLocks/>
          </p:cNvSpPr>
          <p:nvPr/>
        </p:nvSpPr>
        <p:spPr>
          <a:xfrm>
            <a:off x="1137034" y="609597"/>
            <a:ext cx="9392421" cy="13308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vi-VN" altLang="ja-JP" sz="4000" dirty="0"/>
              <a:t>CÔNG DỤNG CỦA NATTOKINASE</a:t>
            </a:r>
            <a:endParaRPr lang="ja-JP" altLang="en-US" sz="4000"/>
          </a:p>
        </p:txBody>
      </p:sp>
    </p:spTree>
    <p:extLst>
      <p:ext uri="{BB962C8B-B14F-4D97-AF65-F5344CB8AC3E}">
        <p14:creationId xmlns:p14="http://schemas.microsoft.com/office/powerpoint/2010/main" val="18142754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ED38E6-B7B2-C077-D677-D2EEDC4EE6CF}"/>
              </a:ext>
            </a:extLst>
          </p:cNvPr>
          <p:cNvSpPr>
            <a:spLocks noGrp="1"/>
          </p:cNvSpPr>
          <p:nvPr>
            <p:ph type="title"/>
          </p:nvPr>
        </p:nvSpPr>
        <p:spPr/>
        <p:txBody>
          <a:bodyPr/>
          <a:lstStyle/>
          <a:p>
            <a:r>
              <a:rPr kumimoji="1" lang="vi-VN" altLang="ja-JP" dirty="0"/>
              <a:t>Hỗ trợ giảm huyết áp cao </a:t>
            </a:r>
            <a:endParaRPr kumimoji="1" lang="ja-JP" altLang="en-US"/>
          </a:p>
        </p:txBody>
      </p:sp>
      <p:sp>
        <p:nvSpPr>
          <p:cNvPr id="3" name="コンテンツ プレースホルダー 2">
            <a:extLst>
              <a:ext uri="{FF2B5EF4-FFF2-40B4-BE49-F238E27FC236}">
                <a16:creationId xmlns:a16="http://schemas.microsoft.com/office/drawing/2014/main" id="{8CC7E796-F8A4-5C7C-6927-2F2E82835BF1}"/>
              </a:ext>
            </a:extLst>
          </p:cNvPr>
          <p:cNvSpPr>
            <a:spLocks noGrp="1"/>
          </p:cNvSpPr>
          <p:nvPr>
            <p:ph idx="1"/>
          </p:nvPr>
        </p:nvSpPr>
        <p:spPr/>
        <p:txBody>
          <a:bodyPr>
            <a:normAutofit/>
          </a:bodyPr>
          <a:lstStyle/>
          <a:p>
            <a:r>
              <a:rPr lang="vi-VN" altLang="ja-JP" dirty="0">
                <a:latin typeface="Times New Roman" panose="02020603050405020304" pitchFamily="18" charset="0"/>
                <a:cs typeface="Times New Roman" panose="02020603050405020304" pitchFamily="18" charset="0"/>
              </a:rPr>
              <a:t>Nghiên cứu tại Đại học Y Dược Huế (Việt Nam): Thử nghiệm trên 71 bệnh nhân tiền tăng huyết áp và tăng huyết áp độ 1 trong 8 tuần. Kết quả cho thấy nhóm dùng Nattokinase giảm đồng thời cả huyết áp tâm thu và tâm trương có ý nghĩa thống kê so với nhóm giả dược.</a:t>
            </a:r>
          </a:p>
          <a:p>
            <a:r>
              <a:rPr lang="vi-VN" altLang="ja-JP" dirty="0">
                <a:latin typeface="Times New Roman" panose="02020603050405020304" pitchFamily="18" charset="0"/>
                <a:cs typeface="Times New Roman" panose="02020603050405020304" pitchFamily="18" charset="0"/>
              </a:rPr>
              <a:t>Thử nghiệm tại Bắc Mỹ: Một nghiên cứu khác cho thấy huyết áp tâm thu giảm trung bình khoảng 5.5 mmHg và huyết áp tâm trương giảm khoảng 2.8 mmHg sau 8 tuần sử dụng liều 2000 FU/ngày.</a:t>
            </a:r>
          </a:p>
          <a:p>
            <a:endParaRPr kumimoji="1" lang="ja-JP" alt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05971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descr="テキスト&#10;&#10;AI 生成コンテンツは誤りを含む可能性があります。">
            <a:extLst>
              <a:ext uri="{FF2B5EF4-FFF2-40B4-BE49-F238E27FC236}">
                <a16:creationId xmlns:a16="http://schemas.microsoft.com/office/drawing/2014/main" id="{30106A13-02F8-0879-AE5F-2AF0C37A9A18}"/>
              </a:ext>
            </a:extLst>
          </p:cNvPr>
          <p:cNvPicPr>
            <a:picLocks noGrp="1" noChangeAspect="1"/>
          </p:cNvPicPr>
          <p:nvPr>
            <p:ph idx="1"/>
          </p:nvPr>
        </p:nvPicPr>
        <p:blipFill>
          <a:blip r:embed="rId2"/>
          <a:stretch>
            <a:fillRect/>
          </a:stretch>
        </p:blipFill>
        <p:spPr>
          <a:xfrm>
            <a:off x="702014" y="1583146"/>
            <a:ext cx="10787971" cy="3236391"/>
          </a:xfrm>
        </p:spPr>
      </p:pic>
      <p:sp>
        <p:nvSpPr>
          <p:cNvPr id="6" name="テキスト ボックス 5">
            <a:extLst>
              <a:ext uri="{FF2B5EF4-FFF2-40B4-BE49-F238E27FC236}">
                <a16:creationId xmlns:a16="http://schemas.microsoft.com/office/drawing/2014/main" id="{A034037F-8DC3-86BC-B3E7-8BB933C6C7FC}"/>
              </a:ext>
            </a:extLst>
          </p:cNvPr>
          <p:cNvSpPr txBox="1"/>
          <p:nvPr/>
        </p:nvSpPr>
        <p:spPr>
          <a:xfrm>
            <a:off x="1556391" y="5274854"/>
            <a:ext cx="9079216" cy="646331"/>
          </a:xfrm>
          <a:prstGeom prst="rect">
            <a:avLst/>
          </a:prstGeom>
          <a:noFill/>
        </p:spPr>
        <p:txBody>
          <a:bodyPr wrap="square" rtlCol="0">
            <a:spAutoFit/>
          </a:bodyPr>
          <a:lstStyle/>
          <a:p>
            <a:r>
              <a:rPr lang="vi-VN" altLang="ja-JP" dirty="0"/>
              <a:t>khuyến cáo không dùng chung với thuốc chống đông máu mạnh (như Heparin, Warfarin) nếu không có chỉ định của bác sĩ để tránh nguy cơ xuất huyết.</a:t>
            </a:r>
            <a:endParaRPr kumimoji="1" lang="ja-JP" altLang="en-US"/>
          </a:p>
        </p:txBody>
      </p:sp>
    </p:spTree>
    <p:extLst>
      <p:ext uri="{BB962C8B-B14F-4D97-AF65-F5344CB8AC3E}">
        <p14:creationId xmlns:p14="http://schemas.microsoft.com/office/powerpoint/2010/main" val="19800316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ACA95C-7255-4BD6-587A-366C6E35A68A}"/>
              </a:ext>
            </a:extLst>
          </p:cNvPr>
          <p:cNvSpPr>
            <a:spLocks noGrp="1"/>
          </p:cNvSpPr>
          <p:nvPr>
            <p:ph type="title"/>
          </p:nvPr>
        </p:nvSpPr>
        <p:spPr/>
        <p:txBody>
          <a:bodyPr/>
          <a:lstStyle/>
          <a:p>
            <a:r>
              <a:rPr kumimoji="1" lang="vi-VN" altLang="ja-JP"/>
              <a:t>CÁC NGHIÊN CỨU LÂM SÀNG </a:t>
            </a:r>
            <a:endParaRPr kumimoji="1" lang="ja-JP" altLang="en-US"/>
          </a:p>
        </p:txBody>
      </p:sp>
      <p:pic>
        <p:nvPicPr>
          <p:cNvPr id="5" name="図 4" descr="グラフィカル ユーザー インターフェイス, テキスト, アプリケーション&#10;&#10;自動的に生成された説明">
            <a:extLst>
              <a:ext uri="{FF2B5EF4-FFF2-40B4-BE49-F238E27FC236}">
                <a16:creationId xmlns:a16="http://schemas.microsoft.com/office/drawing/2014/main" id="{C14C9AFF-07BC-1675-6A39-61AD24FE9853}"/>
              </a:ext>
            </a:extLst>
          </p:cNvPr>
          <p:cNvPicPr>
            <a:picLocks noChangeAspect="1"/>
          </p:cNvPicPr>
          <p:nvPr/>
        </p:nvPicPr>
        <p:blipFill>
          <a:blip r:embed="rId2"/>
          <a:stretch>
            <a:fillRect/>
          </a:stretch>
        </p:blipFill>
        <p:spPr>
          <a:xfrm>
            <a:off x="457032" y="0"/>
            <a:ext cx="11477960" cy="6858000"/>
          </a:xfrm>
          <a:prstGeom prst="rect">
            <a:avLst/>
          </a:prstGeom>
        </p:spPr>
      </p:pic>
    </p:spTree>
    <p:extLst>
      <p:ext uri="{BB962C8B-B14F-4D97-AF65-F5344CB8AC3E}">
        <p14:creationId xmlns:p14="http://schemas.microsoft.com/office/powerpoint/2010/main" val="34448335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3F1C76-D676-A767-0E83-343764AAA832}"/>
              </a:ext>
            </a:extLst>
          </p:cNvPr>
          <p:cNvSpPr>
            <a:spLocks noGrp="1"/>
          </p:cNvSpPr>
          <p:nvPr>
            <p:ph type="title"/>
          </p:nvPr>
        </p:nvSpPr>
        <p:spPr>
          <a:xfrm>
            <a:off x="1624809" y="314721"/>
            <a:ext cx="5894387" cy="573088"/>
          </a:xfrm>
        </p:spPr>
        <p:txBody>
          <a:bodyPr anchor="b">
            <a:normAutofit fontScale="90000"/>
          </a:bodyPr>
          <a:lstStyle/>
          <a:p>
            <a:r>
              <a:rPr kumimoji="1" lang="vi-VN" altLang="ja-JP" dirty="0"/>
              <a:t>LÁ BẠCH QUẢ </a:t>
            </a:r>
            <a:endParaRPr kumimoji="1" lang="ja-JP" altLang="en-US"/>
          </a:p>
        </p:txBody>
      </p:sp>
      <p:sp>
        <p:nvSpPr>
          <p:cNvPr id="3" name="コンテンツ プレースホルダー 2">
            <a:extLst>
              <a:ext uri="{FF2B5EF4-FFF2-40B4-BE49-F238E27FC236}">
                <a16:creationId xmlns:a16="http://schemas.microsoft.com/office/drawing/2014/main" id="{23057779-7F63-33A2-34FA-74EF2E8F37A4}"/>
              </a:ext>
            </a:extLst>
          </p:cNvPr>
          <p:cNvSpPr>
            <a:spLocks noGrp="1"/>
          </p:cNvSpPr>
          <p:nvPr>
            <p:ph idx="1"/>
          </p:nvPr>
        </p:nvSpPr>
        <p:spPr>
          <a:xfrm>
            <a:off x="890400" y="1102006"/>
            <a:ext cx="5894388" cy="5297530"/>
          </a:xfrm>
        </p:spPr>
        <p:txBody>
          <a:bodyPr>
            <a:noAutofit/>
          </a:bodyPr>
          <a:lstStyle/>
          <a:p>
            <a:pPr>
              <a:lnSpc>
                <a:spcPct val="110000"/>
              </a:lnSpc>
            </a:pPr>
            <a:r>
              <a:rPr kumimoji="1" lang="vi-VN" altLang="ja-JP" sz="1400" b="1" dirty="0">
                <a:latin typeface="+mj-lt"/>
              </a:rPr>
              <a:t>Chiết xuất Ginkgo biloba có tác dụng làm giãn mạch máu và cải thiện lưu lượng máu.</a:t>
            </a:r>
          </a:p>
          <a:p>
            <a:pPr>
              <a:lnSpc>
                <a:spcPct val="110000"/>
              </a:lnSpc>
            </a:pPr>
            <a:r>
              <a:rPr kumimoji="1" lang="vi-VN" altLang="ja-JP" sz="1300" dirty="0">
                <a:latin typeface="+mj-lt"/>
              </a:rPr>
              <a:t>Lưu lượng máu là một yếu tố quan trọng ảnh hưởng đến sức khỏe và nó cũng được cho là có hiệu quả trong việc ngăn ngừa và cải thiện chứng cứng vai, nhạy cảm với cảm lạnh, nhồi máu não và chứng mất trí nhớ.</a:t>
            </a:r>
          </a:p>
          <a:p>
            <a:pPr>
              <a:lnSpc>
                <a:spcPct val="110000"/>
              </a:lnSpc>
            </a:pPr>
            <a:r>
              <a:rPr lang="vi-VN" altLang="ja-JP" sz="1300" b="0" i="0" dirty="0">
                <a:effectLst/>
                <a:latin typeface="+mj-lt"/>
              </a:rPr>
              <a:t>Thành phần và đặc tính tốt cho sức khỏe có trong chiết xuất bạch quả</a:t>
            </a:r>
            <a:br>
              <a:rPr lang="vi-VN" altLang="ja-JP" sz="1300" dirty="0">
                <a:latin typeface="+mj-lt"/>
              </a:rPr>
            </a:br>
            <a:r>
              <a:rPr lang="vi-VN" altLang="ja-JP" sz="1300" b="0" i="0" dirty="0">
                <a:effectLst/>
                <a:latin typeface="+mj-lt"/>
              </a:rPr>
              <a:t>Có hai loại thành phần chính tốt cho sức khỏe có thể được mong đợi từ chiết xuất bạch quả: flavonoid và ginkgolides.</a:t>
            </a:r>
          </a:p>
          <a:p>
            <a:pPr>
              <a:lnSpc>
                <a:spcPct val="110000"/>
              </a:lnSpc>
            </a:pPr>
            <a:r>
              <a:rPr lang="vi-VN" altLang="ja-JP" sz="1300" b="0" i="0" dirty="0">
                <a:effectLst/>
                <a:latin typeface="+mj-lt"/>
              </a:rPr>
              <a:t>Flavonoid hay còn gọi là vitamin P là chất dinh dưỡng có tác dụng đặc trưng là tăng cường mao mạch và thúc đẩy tuần hoàn máu, đó là lý do tại sao chiết xuất bạch quả đã thu hút được sự chú ý.</a:t>
            </a:r>
            <a:br>
              <a:rPr lang="vi-VN" altLang="ja-JP" sz="1300" dirty="0">
                <a:latin typeface="+mj-lt"/>
              </a:rPr>
            </a:br>
            <a:r>
              <a:rPr lang="vi-VN" altLang="ja-JP" sz="1300" b="0" i="0" dirty="0">
                <a:effectLst/>
                <a:latin typeface="+mj-lt"/>
              </a:rPr>
              <a:t>Chiết xuất Ginkgo biloba chứa 30 loại flavonoid, trong đó có 6 loại ``flavones kép'', được cho là có tác dụng lưu thông máu đặc biệt cao, là thành phần độc đáo.Việc hấp thụ tích cực flavonoid dẫn đến việc tạo ra các mạch máu dẻo dai, giúp mở rộng các mạch máu ngoại vi như mao mạch và thúc đẩy lưu thông máu khắp cơ thể.</a:t>
            </a:r>
          </a:p>
          <a:p>
            <a:pPr>
              <a:lnSpc>
                <a:spcPct val="110000"/>
              </a:lnSpc>
            </a:pPr>
            <a:r>
              <a:rPr lang="vi-VN" altLang="ja-JP" sz="1300" b="1" i="0" dirty="0">
                <a:effectLst/>
                <a:latin typeface="+mj-lt"/>
              </a:rPr>
              <a:t>Ginkgolide, một thành phần duy nhất có trong chiết xuất bạch quả, có tác dụng ức chế tiểu cầu kết tụ và ngăn ngừa cục máu đông hình thành trên thành mạch máu.</a:t>
            </a:r>
            <a:br>
              <a:rPr lang="vi-VN" altLang="ja-JP" sz="1300" b="1" dirty="0">
                <a:latin typeface="+mj-lt"/>
              </a:rPr>
            </a:br>
            <a:r>
              <a:rPr lang="vi-VN" altLang="ja-JP" sz="1300" b="0" i="0" dirty="0">
                <a:effectLst/>
                <a:latin typeface="+mj-lt"/>
              </a:rPr>
              <a:t>Nó cũng có khả năng ngăn chặn tình trạng viêm xảy ra trong mạch máu, có thể gây dị ứng.</a:t>
            </a:r>
            <a:endParaRPr kumimoji="1" lang="ja-JP" altLang="en-US" sz="1300">
              <a:latin typeface="+mj-lt"/>
            </a:endParaRPr>
          </a:p>
        </p:txBody>
      </p:sp>
      <p:pic>
        <p:nvPicPr>
          <p:cNvPr id="1026" name="Picture 2" descr="Cây bạch quả là gì? Bạch quả có tác dụng gì đối với sức khỏe? | TIKI">
            <a:extLst>
              <a:ext uri="{FF2B5EF4-FFF2-40B4-BE49-F238E27FC236}">
                <a16:creationId xmlns:a16="http://schemas.microsoft.com/office/drawing/2014/main" id="{9AEF6D9F-7C66-86FC-0532-2D9C56854C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903" r="31150" b="2"/>
          <a:stretch/>
        </p:blipFill>
        <p:spPr bwMode="auto">
          <a:xfrm>
            <a:off x="7519196" y="1008834"/>
            <a:ext cx="3425199" cy="4840332"/>
          </a:xfrm>
          <a:prstGeom prst="round2DiagRect">
            <a:avLst>
              <a:gd name="adj1" fmla="val 4860"/>
              <a:gd name="adj2" fmla="val 0"/>
            </a:avLst>
          </a:prstGeom>
          <a:no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7935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lider 2">
            <a:extLst>
              <a:ext uri="{FF2B5EF4-FFF2-40B4-BE49-F238E27FC236}">
                <a16:creationId xmlns:a16="http://schemas.microsoft.com/office/drawing/2014/main" id="{FEE0BDDB-0653-B0A1-D9DA-5C32DECFB8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 b="13749"/>
          <a:stretch>
            <a:fillRect/>
          </a:stretch>
        </p:blipFill>
        <p:spPr bwMode="auto">
          <a:xfrm>
            <a:off x="-1" y="10"/>
            <a:ext cx="12228129" cy="4666928"/>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6CA77469-A403-EBFF-2C55-D67D75A3AF77}"/>
              </a:ext>
            </a:extLst>
          </p:cNvPr>
          <p:cNvSpPr>
            <a:spLocks noGrp="1"/>
          </p:cNvSpPr>
          <p:nvPr>
            <p:ph type="title"/>
          </p:nvPr>
        </p:nvSpPr>
        <p:spPr>
          <a:xfrm>
            <a:off x="923359" y="4404182"/>
            <a:ext cx="4432346" cy="1509931"/>
          </a:xfrm>
        </p:spPr>
        <p:txBody>
          <a:bodyPr>
            <a:normAutofit/>
          </a:bodyPr>
          <a:lstStyle/>
          <a:p>
            <a:r>
              <a:rPr kumimoji="1" lang="vi-VN" altLang="ja-JP" sz="3600" dirty="0">
                <a:solidFill>
                  <a:schemeClr val="tx2"/>
                </a:solidFill>
              </a:rPr>
              <a:t>VÌ SAO CHỌN NICHIEI ASIA </a:t>
            </a:r>
            <a:endParaRPr kumimoji="1" lang="ja-JP" altLang="en-US" sz="3600">
              <a:solidFill>
                <a:schemeClr val="tx2"/>
              </a:solidFill>
            </a:endParaRPr>
          </a:p>
        </p:txBody>
      </p:sp>
      <p:sp>
        <p:nvSpPr>
          <p:cNvPr id="3" name="コンテンツ プレースホルダー 2">
            <a:extLst>
              <a:ext uri="{FF2B5EF4-FFF2-40B4-BE49-F238E27FC236}">
                <a16:creationId xmlns:a16="http://schemas.microsoft.com/office/drawing/2014/main" id="{E9767072-EA8D-DCFF-69DC-9CDD50A0112E}"/>
              </a:ext>
            </a:extLst>
          </p:cNvPr>
          <p:cNvSpPr>
            <a:spLocks noGrp="1"/>
          </p:cNvSpPr>
          <p:nvPr>
            <p:ph idx="1"/>
          </p:nvPr>
        </p:nvSpPr>
        <p:spPr>
          <a:xfrm>
            <a:off x="5826455" y="4780200"/>
            <a:ext cx="5894490" cy="1280772"/>
          </a:xfrm>
        </p:spPr>
        <p:txBody>
          <a:bodyPr anchor="ctr">
            <a:noAutofit/>
          </a:bodyPr>
          <a:lstStyle/>
          <a:p>
            <a:r>
              <a:rPr lang="vi-VN" altLang="ja-JP" sz="2000" dirty="0">
                <a:solidFill>
                  <a:schemeClr val="tx2"/>
                </a:solidFill>
                <a:latin typeface="Times New Roman" panose="02020603050405020304" pitchFamily="18" charset="0"/>
                <a:cs typeface="Times New Roman" panose="02020603050405020304" pitchFamily="18" charset="0"/>
              </a:rPr>
              <a:t>Phương châm kinh doanh: “Nhân” và “Tín” lấy chữ tín làm trọng và lấy con người làm trung tâm. Cam kết sản phẩm thật và đồng hành. </a:t>
            </a:r>
          </a:p>
          <a:p>
            <a:r>
              <a:rPr kumimoji="1" lang="vi-VN" altLang="ja-JP" sz="2000" dirty="0">
                <a:solidFill>
                  <a:schemeClr val="tx2"/>
                </a:solidFill>
                <a:latin typeface="Times New Roman" panose="02020603050405020304" pitchFamily="18" charset="0"/>
                <a:cs typeface="Times New Roman" panose="02020603050405020304" pitchFamily="18" charset="0"/>
              </a:rPr>
              <a:t>Minh bạch trong nguồn gốc, thành phần, hàm lượng từng sản phẩm </a:t>
            </a:r>
          </a:p>
          <a:p>
            <a:r>
              <a:rPr lang="vi-VN" altLang="ja-JP" sz="2000" dirty="0">
                <a:solidFill>
                  <a:schemeClr val="tx2"/>
                </a:solidFill>
                <a:latin typeface="Times New Roman" panose="02020603050405020304" pitchFamily="18" charset="0"/>
                <a:cs typeface="Times New Roman" panose="02020603050405020304" pitchFamily="18" charset="0"/>
              </a:rPr>
              <a:t>Cam kết đồng hành với khách hàng trước – trong – sau khi sử dụng để khách hàng cải thiện được sức khoẻ và hài lòng khi đến với Nichiei </a:t>
            </a:r>
          </a:p>
          <a:p>
            <a:endParaRPr lang="vi-VN" altLang="ja-JP" sz="20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02672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07FE779E-0D3D-4A27-D68D-C70802616F4F}"/>
              </a:ext>
            </a:extLst>
          </p:cNvPr>
          <p:cNvSpPr>
            <a:spLocks noGrp="1"/>
          </p:cNvSpPr>
          <p:nvPr>
            <p:ph type="title"/>
          </p:nvPr>
        </p:nvSpPr>
        <p:spPr>
          <a:xfrm>
            <a:off x="1137035" y="609600"/>
            <a:ext cx="4304760" cy="1330839"/>
          </a:xfrm>
        </p:spPr>
        <p:txBody>
          <a:bodyPr>
            <a:normAutofit/>
          </a:bodyPr>
          <a:lstStyle/>
          <a:p>
            <a:r>
              <a:rPr kumimoji="1" lang="vi-VN" altLang="ja-JP" dirty="0"/>
              <a:t>NATTOKINASE PREMIUM</a:t>
            </a:r>
            <a:endParaRPr kumimoji="1" lang="ja-JP" altLang="en-US"/>
          </a:p>
        </p:txBody>
      </p:sp>
      <p:sp>
        <p:nvSpPr>
          <p:cNvPr id="3" name="コンテンツ プレースホルダー 2">
            <a:extLst>
              <a:ext uri="{FF2B5EF4-FFF2-40B4-BE49-F238E27FC236}">
                <a16:creationId xmlns:a16="http://schemas.microsoft.com/office/drawing/2014/main" id="{93620CCC-4F3D-E68A-A429-3B5A7E646D00}"/>
              </a:ext>
            </a:extLst>
          </p:cNvPr>
          <p:cNvSpPr>
            <a:spLocks noGrp="1"/>
          </p:cNvSpPr>
          <p:nvPr>
            <p:ph idx="1"/>
          </p:nvPr>
        </p:nvSpPr>
        <p:spPr>
          <a:xfrm>
            <a:off x="1137034" y="2194102"/>
            <a:ext cx="3594623" cy="3908586"/>
          </a:xfrm>
        </p:spPr>
        <p:txBody>
          <a:bodyPr>
            <a:noAutofit/>
          </a:bodyPr>
          <a:lstStyle/>
          <a:p>
            <a:r>
              <a:rPr lang="vi-VN" altLang="ja-JP" sz="2000" dirty="0">
                <a:latin typeface="Times New Roman" panose="02020603050405020304" pitchFamily="18" charset="0"/>
                <a:cs typeface="Times New Roman" panose="02020603050405020304" pitchFamily="18" charset="0"/>
              </a:rPr>
              <a:t>Sử dụng Nattokinase có hoạt tính FU cao 60,000FU/g </a:t>
            </a:r>
          </a:p>
          <a:p>
            <a:r>
              <a:rPr kumimoji="1" lang="vi-VN" altLang="ja-JP" sz="2000" dirty="0">
                <a:latin typeface="Times New Roman" panose="02020603050405020304" pitchFamily="18" charset="0"/>
                <a:cs typeface="Times New Roman" panose="02020603050405020304" pitchFamily="18" charset="0"/>
              </a:rPr>
              <a:t>Mỗi viên có 1,008FU</a:t>
            </a:r>
          </a:p>
          <a:p>
            <a:r>
              <a:rPr lang="vi-VN" altLang="ja-JP" sz="2000" dirty="0">
                <a:latin typeface="Times New Roman" panose="02020603050405020304" pitchFamily="18" charset="0"/>
                <a:cs typeface="Times New Roman" panose="02020603050405020304" pitchFamily="18" charset="0"/>
              </a:rPr>
              <a:t>Một ngày sử dụng 2 viên </a:t>
            </a:r>
          </a:p>
          <a:p>
            <a:r>
              <a:rPr kumimoji="1" lang="vi-VN" altLang="ja-JP" sz="2000" dirty="0">
                <a:latin typeface="Times New Roman" panose="02020603050405020304" pitchFamily="18" charset="0"/>
                <a:cs typeface="Times New Roman" panose="02020603050405020304" pitchFamily="18" charset="0"/>
              </a:rPr>
              <a:t>Dùng vào buổi tối trước khi ngủ 1h </a:t>
            </a:r>
          </a:p>
          <a:p>
            <a:r>
              <a:rPr lang="vi-VN" altLang="ja-JP" sz="2000" dirty="0">
                <a:latin typeface="Times New Roman" panose="02020603050405020304" pitchFamily="18" charset="0"/>
                <a:cs typeface="Times New Roman" panose="02020603050405020304" pitchFamily="18" charset="0"/>
              </a:rPr>
              <a:t>Kết hợp thêm các thành phần tốt cho sức khoẻ tim mạch, tuần hoàn máu như lá bạch qủa, vitamin nhóm B </a:t>
            </a:r>
          </a:p>
          <a:p>
            <a:r>
              <a:rPr kumimoji="1" lang="vi-VN" altLang="ja-JP" sz="2000" dirty="0">
                <a:latin typeface="Times New Roman" panose="02020603050405020304" pitchFamily="18" charset="0"/>
                <a:cs typeface="Times New Roman" panose="02020603050405020304" pitchFamily="18" charset="0"/>
              </a:rPr>
              <a:t>Công nghệ Nano giúp hấp thu tối ưu hơn</a:t>
            </a:r>
            <a:endParaRPr kumimoji="1" lang="ja-JP" altLang="en-US" sz="2000">
              <a:latin typeface="Times New Roman" panose="02020603050405020304" pitchFamily="18" charset="0"/>
              <a:cs typeface="Times New Roman" panose="02020603050405020304" pitchFamily="18" charset="0"/>
            </a:endParaRPr>
          </a:p>
        </p:txBody>
      </p:sp>
      <p:pic>
        <p:nvPicPr>
          <p:cNvPr id="4" name="Picture 2" descr="NANO NATTOKINASE PREMIUM 120 VIÊN - THỰC PHẨM BẢO VỆ SỨC KHOẺ">
            <a:extLst>
              <a:ext uri="{FF2B5EF4-FFF2-40B4-BE49-F238E27FC236}">
                <a16:creationId xmlns:a16="http://schemas.microsoft.com/office/drawing/2014/main" id="{BF5954F2-9E3D-FBE3-274D-AC52292DB7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 b="5329"/>
          <a:stretch>
            <a:fillRect/>
          </a:stretch>
        </p:blipFill>
        <p:spPr bwMode="auto">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8101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945874-BBAE-E995-08F3-CB9500AB0C85}"/>
              </a:ext>
            </a:extLst>
          </p:cNvPr>
          <p:cNvSpPr>
            <a:spLocks noGrp="1"/>
          </p:cNvSpPr>
          <p:nvPr>
            <p:ph type="title"/>
          </p:nvPr>
        </p:nvSpPr>
        <p:spPr>
          <a:xfrm>
            <a:off x="1143001" y="-168884"/>
            <a:ext cx="9905998" cy="1478570"/>
          </a:xfrm>
        </p:spPr>
        <p:txBody>
          <a:bodyPr/>
          <a:lstStyle/>
          <a:p>
            <a:r>
              <a:rPr lang="vi-VN" altLang="ja-JP" dirty="0"/>
              <a:t>CHỈ SỐ FU </a:t>
            </a:r>
            <a:endParaRPr kumimoji="1" lang="ja-JP" altLang="en-US"/>
          </a:p>
        </p:txBody>
      </p:sp>
      <p:sp>
        <p:nvSpPr>
          <p:cNvPr id="3" name="コンテンツ プレースホルダー 2">
            <a:extLst>
              <a:ext uri="{FF2B5EF4-FFF2-40B4-BE49-F238E27FC236}">
                <a16:creationId xmlns:a16="http://schemas.microsoft.com/office/drawing/2014/main" id="{B44F4588-EFD6-6414-5ADE-54882FFEED16}"/>
              </a:ext>
            </a:extLst>
          </p:cNvPr>
          <p:cNvSpPr>
            <a:spLocks noGrp="1"/>
          </p:cNvSpPr>
          <p:nvPr>
            <p:ph idx="1"/>
          </p:nvPr>
        </p:nvSpPr>
        <p:spPr>
          <a:xfrm>
            <a:off x="941387" y="821529"/>
            <a:ext cx="9905999" cy="650876"/>
          </a:xfrm>
        </p:spPr>
        <p:txBody>
          <a:bodyPr/>
          <a:lstStyle/>
          <a:p>
            <a:r>
              <a:rPr kumimoji="1" lang="vi-VN" altLang="ja-JP" dirty="0">
                <a:latin typeface="Times New Roman" panose="02020603050405020304" pitchFamily="18" charset="0"/>
                <a:cs typeface="Times New Roman" panose="02020603050405020304" pitchFamily="18" charset="0"/>
              </a:rPr>
              <a:t>Đơn vị đo mức hoạt động của Nattokinase</a:t>
            </a:r>
            <a:endParaRPr kumimoji="1" lang="ja-JP" altLang="en-US">
              <a:latin typeface="Times New Roman" panose="02020603050405020304" pitchFamily="18" charset="0"/>
              <a:cs typeface="Times New Roman" panose="02020603050405020304" pitchFamily="18" charset="0"/>
            </a:endParaRPr>
          </a:p>
        </p:txBody>
      </p:sp>
      <p:sp>
        <p:nvSpPr>
          <p:cNvPr id="7" name="テキスト ボックス 6">
            <a:extLst>
              <a:ext uri="{FF2B5EF4-FFF2-40B4-BE49-F238E27FC236}">
                <a16:creationId xmlns:a16="http://schemas.microsoft.com/office/drawing/2014/main" id="{D63CAF97-50B9-1398-4396-E7B6B77EDCFE}"/>
              </a:ext>
            </a:extLst>
          </p:cNvPr>
          <p:cNvSpPr txBox="1"/>
          <p:nvPr/>
        </p:nvSpPr>
        <p:spPr>
          <a:xfrm>
            <a:off x="1042988" y="1539488"/>
            <a:ext cx="5891356" cy="923330"/>
          </a:xfrm>
          <a:prstGeom prst="rect">
            <a:avLst/>
          </a:prstGeom>
          <a:noFill/>
        </p:spPr>
        <p:txBody>
          <a:bodyPr wrap="none" rtlCol="0">
            <a:spAutoFit/>
          </a:bodyPr>
          <a:lstStyle/>
          <a:p>
            <a:r>
              <a:rPr kumimoji="1" lang="vi-VN" altLang="ja-JP" dirty="0"/>
              <a:t>1 ngày cần bao nhiêu FU để giúp phân giải huyết khối ?</a:t>
            </a:r>
          </a:p>
          <a:p>
            <a:endParaRPr kumimoji="1" lang="vi-VN" altLang="ja-JP" dirty="0"/>
          </a:p>
          <a:p>
            <a:endParaRPr kumimoji="1" lang="ja-JP" altLang="en-US"/>
          </a:p>
        </p:txBody>
      </p:sp>
      <p:pic>
        <p:nvPicPr>
          <p:cNvPr id="9" name="図 8" descr="テキスト&#10;&#10;自動的に生成された説明">
            <a:extLst>
              <a:ext uri="{FF2B5EF4-FFF2-40B4-BE49-F238E27FC236}">
                <a16:creationId xmlns:a16="http://schemas.microsoft.com/office/drawing/2014/main" id="{7AAC627B-5C2E-ECF5-5222-371FC1B63C60}"/>
              </a:ext>
            </a:extLst>
          </p:cNvPr>
          <p:cNvPicPr>
            <a:picLocks noChangeAspect="1"/>
          </p:cNvPicPr>
          <p:nvPr/>
        </p:nvPicPr>
        <p:blipFill>
          <a:blip r:embed="rId2"/>
          <a:stretch>
            <a:fillRect/>
          </a:stretch>
        </p:blipFill>
        <p:spPr>
          <a:xfrm>
            <a:off x="323502" y="2184766"/>
            <a:ext cx="7772400" cy="3133746"/>
          </a:xfrm>
          <a:prstGeom prst="rect">
            <a:avLst/>
          </a:prstGeom>
        </p:spPr>
      </p:pic>
      <p:sp>
        <p:nvSpPr>
          <p:cNvPr id="4" name="テキスト ボックス 3">
            <a:extLst>
              <a:ext uri="{FF2B5EF4-FFF2-40B4-BE49-F238E27FC236}">
                <a16:creationId xmlns:a16="http://schemas.microsoft.com/office/drawing/2014/main" id="{47E92E32-9F86-6E07-49D5-A41E174FE30A}"/>
              </a:ext>
            </a:extLst>
          </p:cNvPr>
          <p:cNvSpPr txBox="1"/>
          <p:nvPr/>
        </p:nvSpPr>
        <p:spPr>
          <a:xfrm>
            <a:off x="8186737" y="2066153"/>
            <a:ext cx="3290887" cy="3693319"/>
          </a:xfrm>
          <a:prstGeom prst="rect">
            <a:avLst/>
          </a:prstGeom>
          <a:noFill/>
        </p:spPr>
        <p:txBody>
          <a:bodyPr wrap="square" rtlCol="0">
            <a:spAutoFit/>
          </a:bodyPr>
          <a:lstStyle/>
          <a:p>
            <a:r>
              <a:rPr kumimoji="1" lang="vi-VN" altLang="ja-JP" dirty="0">
                <a:latin typeface="Times New Roman" panose="02020603050405020304" pitchFamily="18" charset="0"/>
                <a:cs typeface="Times New Roman" panose="02020603050405020304" pitchFamily="18" charset="0"/>
              </a:rPr>
              <a:t>Theo khuyến nghị sd của Viện thì 1 ngày nên nạp 2000Fu</a:t>
            </a:r>
          </a:p>
          <a:p>
            <a:r>
              <a:rPr kumimoji="1" lang="vi-VN" altLang="ja-JP" dirty="0">
                <a:latin typeface="Times New Roman" panose="02020603050405020304" pitchFamily="18" charset="0"/>
                <a:cs typeface="Times New Roman" panose="02020603050405020304" pitchFamily="18" charset="0"/>
              </a:rPr>
              <a:t>1 hộp natto 50g được bán tại siêu thị thường có hàm lượng FU là 1500FU. Tuy nhiên tuỳ theo loại natto thì hoạt tính của nattokinase sẽ khác nhau. Và đối với các loại natto tươi nếu cận hạn sd thì hoạt tính nattokinase hầu như ko còn. </a:t>
            </a:r>
          </a:p>
          <a:p>
            <a:r>
              <a:rPr kumimoji="1" lang="vi-VN" altLang="ja-JP" dirty="0">
                <a:latin typeface="Times New Roman" panose="02020603050405020304" pitchFamily="18" charset="0"/>
                <a:cs typeface="Times New Roman" panose="02020603050405020304" pitchFamily="18" charset="0"/>
              </a:rPr>
              <a:t>Ngoài ra, natto tươi sẽ bị ảnh hưởng bởi acid dạ dày trong khi đó nattokinase dạng viên sẽ khó bị ảnh hưởng hơn.</a:t>
            </a:r>
            <a:endParaRPr kumimoji="1" lang="ja-JP" altLang="en-US">
              <a:latin typeface="Times New Roman" panose="02020603050405020304" pitchFamily="18" charset="0"/>
              <a:cs typeface="Times New Roman" panose="02020603050405020304" pitchFamily="18" charset="0"/>
            </a:endParaRPr>
          </a:p>
        </p:txBody>
      </p:sp>
      <p:sp>
        <p:nvSpPr>
          <p:cNvPr id="5" name="コンテンツ プレースホルダー 3">
            <a:extLst>
              <a:ext uri="{FF2B5EF4-FFF2-40B4-BE49-F238E27FC236}">
                <a16:creationId xmlns:a16="http://schemas.microsoft.com/office/drawing/2014/main" id="{3932C24E-D0BF-6832-9502-46B4A2B4D367}"/>
              </a:ext>
            </a:extLst>
          </p:cNvPr>
          <p:cNvSpPr txBox="1">
            <a:spLocks/>
          </p:cNvSpPr>
          <p:nvPr/>
        </p:nvSpPr>
        <p:spPr>
          <a:xfrm>
            <a:off x="1081339" y="5318512"/>
            <a:ext cx="5891356" cy="1920398"/>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kumimoji="1"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kumimoji="1"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kumimoji="1"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kumimoji="1"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kumimoji="1"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kumimoji="1"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kumimoji="1"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kumimoji="1"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kumimoji="1" sz="1400" kern="1200">
                <a:solidFill>
                  <a:schemeClr val="tx1"/>
                </a:solidFill>
                <a:latin typeface="+mn-lt"/>
                <a:ea typeface="+mn-ea"/>
                <a:cs typeface="+mn-cs"/>
              </a:defRPr>
            </a:lvl9pPr>
          </a:lstStyle>
          <a:p>
            <a:r>
              <a:rPr lang="vi-VN" altLang="ja-JP" sz="2000" dirty="0"/>
              <a:t>Hàm lượng NK 1 viên 16,7mg </a:t>
            </a:r>
          </a:p>
          <a:p>
            <a:pPr marL="285750" indent="-285750">
              <a:buFont typeface="Symbol" pitchFamily="2" charset="2"/>
              <a:buChar char="Þ"/>
            </a:pPr>
            <a:r>
              <a:rPr lang="vi-VN" altLang="ja-JP" sz="2000" dirty="0"/>
              <a:t>Hàm lượng FU của 1 viên là 1,002FU </a:t>
            </a:r>
          </a:p>
          <a:p>
            <a:pPr marL="285750" indent="-285750">
              <a:buFont typeface="Symbol" pitchFamily="2" charset="2"/>
              <a:buChar char="Þ"/>
            </a:pPr>
            <a:r>
              <a:rPr lang="vi-VN" altLang="ja-JP" sz="2000" dirty="0"/>
              <a:t>1 ngày sd 2 viên cung cấp 2,004FU</a:t>
            </a:r>
          </a:p>
          <a:p>
            <a:pPr marL="0" indent="0">
              <a:buFont typeface="Arial" panose="020B0604020202020204" pitchFamily="34" charset="0"/>
              <a:buNone/>
            </a:pPr>
            <a:endParaRPr lang="vi-VN" altLang="ja-JP" sz="2000" dirty="0"/>
          </a:p>
        </p:txBody>
      </p:sp>
    </p:spTree>
    <p:extLst>
      <p:ext uri="{BB962C8B-B14F-4D97-AF65-F5344CB8AC3E}">
        <p14:creationId xmlns:p14="http://schemas.microsoft.com/office/powerpoint/2010/main" val="29472433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1D161F8-4B70-138C-8F23-79F00E4C972D}"/>
              </a:ext>
            </a:extLst>
          </p:cNvPr>
          <p:cNvSpPr>
            <a:spLocks noGrp="1"/>
          </p:cNvSpPr>
          <p:nvPr>
            <p:ph type="title"/>
          </p:nvPr>
        </p:nvSpPr>
        <p:spPr>
          <a:xfrm>
            <a:off x="942204" y="-21593"/>
            <a:ext cx="11146915" cy="1235761"/>
          </a:xfrm>
        </p:spPr>
        <p:txBody>
          <a:bodyPr>
            <a:normAutofit/>
          </a:bodyPr>
          <a:lstStyle/>
          <a:p>
            <a:r>
              <a:rPr kumimoji="1" lang="vi-VN" altLang="ja-JP" sz="3000" dirty="0"/>
              <a:t>ĐIỂM NỔI BẬT CỦA SẢN PHẨM MỚI – TỐI ƯU HIỆU QUẢ </a:t>
            </a:r>
            <a:endParaRPr kumimoji="1" lang="ja-JP" altLang="en-US" sz="3000"/>
          </a:p>
        </p:txBody>
      </p:sp>
      <p:pic>
        <p:nvPicPr>
          <p:cNvPr id="4" name="コンテンツ プレースホルダー 4" descr="テーブルの上に置かれた本&#10;&#10;中程度の精度で自動的に生成された説明">
            <a:extLst>
              <a:ext uri="{FF2B5EF4-FFF2-40B4-BE49-F238E27FC236}">
                <a16:creationId xmlns:a16="http://schemas.microsoft.com/office/drawing/2014/main" id="{82A20BC0-DA72-208C-31A0-F2ABE88C0921}"/>
              </a:ext>
            </a:extLst>
          </p:cNvPr>
          <p:cNvPicPr>
            <a:picLocks noChangeAspect="1"/>
          </p:cNvPicPr>
          <p:nvPr/>
        </p:nvPicPr>
        <p:blipFill>
          <a:blip r:embed="rId2"/>
          <a:stretch>
            <a:fillRect/>
          </a:stretch>
        </p:blipFill>
        <p:spPr>
          <a:xfrm>
            <a:off x="3774132" y="2079400"/>
            <a:ext cx="5456279" cy="3642067"/>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7" name="角丸四角形 6">
            <a:extLst>
              <a:ext uri="{FF2B5EF4-FFF2-40B4-BE49-F238E27FC236}">
                <a16:creationId xmlns:a16="http://schemas.microsoft.com/office/drawing/2014/main" id="{1CF57E38-83D3-6BD4-E216-810335BADD2A}"/>
              </a:ext>
            </a:extLst>
          </p:cNvPr>
          <p:cNvSpPr/>
          <p:nvPr/>
        </p:nvSpPr>
        <p:spPr>
          <a:xfrm>
            <a:off x="731837" y="1978087"/>
            <a:ext cx="3451205" cy="115728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vi-VN" altLang="ja-JP" dirty="0">
                <a:latin typeface="Times New Roman" panose="02020603050405020304" pitchFamily="18" charset="0"/>
                <a:cs typeface="Times New Roman" panose="02020603050405020304" pitchFamily="18" charset="0"/>
              </a:rPr>
              <a:t>NGĂN NGỪA HÌNH THÀNH CỤC MÁU ĐÔNG MỚI </a:t>
            </a:r>
            <a:endParaRPr kumimoji="1" lang="ja-JP" altLang="en-US">
              <a:latin typeface="Times New Roman" panose="02020603050405020304" pitchFamily="18" charset="0"/>
              <a:cs typeface="Times New Roman" panose="02020603050405020304" pitchFamily="18" charset="0"/>
            </a:endParaRPr>
          </a:p>
        </p:txBody>
      </p:sp>
      <p:sp>
        <p:nvSpPr>
          <p:cNvPr id="8" name="角丸四角形 7">
            <a:extLst>
              <a:ext uri="{FF2B5EF4-FFF2-40B4-BE49-F238E27FC236}">
                <a16:creationId xmlns:a16="http://schemas.microsoft.com/office/drawing/2014/main" id="{BF90F4D8-C251-078C-F112-E5AA8BA07F3F}"/>
              </a:ext>
            </a:extLst>
          </p:cNvPr>
          <p:cNvSpPr/>
          <p:nvPr/>
        </p:nvSpPr>
        <p:spPr>
          <a:xfrm>
            <a:off x="8516765" y="1589952"/>
            <a:ext cx="3288085" cy="115728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vi-VN" altLang="ja-JP" dirty="0">
                <a:latin typeface="Times New Roman" panose="02020603050405020304" pitchFamily="18" charset="0"/>
                <a:cs typeface="Times New Roman" panose="02020603050405020304" pitchFamily="18" charset="0"/>
              </a:rPr>
              <a:t>TĂNG TUẦN HOÀN MÁU </a:t>
            </a:r>
            <a:endParaRPr kumimoji="1" lang="ja-JP" altLang="en-US">
              <a:latin typeface="Times New Roman" panose="02020603050405020304" pitchFamily="18" charset="0"/>
              <a:cs typeface="Times New Roman" panose="02020603050405020304" pitchFamily="18" charset="0"/>
            </a:endParaRPr>
          </a:p>
        </p:txBody>
      </p:sp>
      <p:sp>
        <p:nvSpPr>
          <p:cNvPr id="10" name="角丸四角形 9">
            <a:extLst>
              <a:ext uri="{FF2B5EF4-FFF2-40B4-BE49-F238E27FC236}">
                <a16:creationId xmlns:a16="http://schemas.microsoft.com/office/drawing/2014/main" id="{72E62B44-5CD9-8C56-AE63-515B9703F464}"/>
              </a:ext>
            </a:extLst>
          </p:cNvPr>
          <p:cNvSpPr/>
          <p:nvPr/>
        </p:nvSpPr>
        <p:spPr>
          <a:xfrm>
            <a:off x="858734" y="3709988"/>
            <a:ext cx="3427392" cy="115728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vi-VN" altLang="ja-JP" dirty="0">
                <a:latin typeface="Times New Roman" panose="02020603050405020304" pitchFamily="18" charset="0"/>
                <a:cs typeface="Times New Roman" panose="02020603050405020304" pitchFamily="18" charset="0"/>
              </a:rPr>
              <a:t>PHÒNG NGỪA NGUY CƠ ĐỘT QUỴ</a:t>
            </a:r>
            <a:endParaRPr kumimoji="1" lang="ja-JP" altLang="en-US">
              <a:latin typeface="Times New Roman" panose="02020603050405020304" pitchFamily="18" charset="0"/>
              <a:cs typeface="Times New Roman" panose="02020603050405020304" pitchFamily="18" charset="0"/>
            </a:endParaRPr>
          </a:p>
        </p:txBody>
      </p:sp>
      <p:sp>
        <p:nvSpPr>
          <p:cNvPr id="12" name="角丸四角形 11">
            <a:extLst>
              <a:ext uri="{FF2B5EF4-FFF2-40B4-BE49-F238E27FC236}">
                <a16:creationId xmlns:a16="http://schemas.microsoft.com/office/drawing/2014/main" id="{DAB9181F-CCB0-8133-A8E7-3E59A350C059}"/>
              </a:ext>
            </a:extLst>
          </p:cNvPr>
          <p:cNvSpPr/>
          <p:nvPr/>
        </p:nvSpPr>
        <p:spPr>
          <a:xfrm>
            <a:off x="8625645" y="3036741"/>
            <a:ext cx="3325584" cy="115728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vi-VN" altLang="ja-JP" dirty="0">
                <a:latin typeface="Times New Roman" panose="02020603050405020304" pitchFamily="18" charset="0"/>
                <a:cs typeface="Times New Roman" panose="02020603050405020304" pitchFamily="18" charset="0"/>
              </a:rPr>
              <a:t>GIẢM CÁC TRIỆU CHỨNG BỆNH ĐAU CỨNG VAI GÁY, LANH TAY CHÂN DO TUẦN HOÀN MÁU KÉM </a:t>
            </a:r>
            <a:endParaRPr kumimoji="1" lang="ja-JP" altLang="en-US">
              <a:latin typeface="Times New Roman" panose="02020603050405020304" pitchFamily="18" charset="0"/>
              <a:cs typeface="Times New Roman" panose="02020603050405020304" pitchFamily="18" charset="0"/>
            </a:endParaRPr>
          </a:p>
        </p:txBody>
      </p:sp>
      <p:sp>
        <p:nvSpPr>
          <p:cNvPr id="41" name="角丸四角形 40">
            <a:extLst>
              <a:ext uri="{FF2B5EF4-FFF2-40B4-BE49-F238E27FC236}">
                <a16:creationId xmlns:a16="http://schemas.microsoft.com/office/drawing/2014/main" id="{D47CD331-B90D-A731-53B3-0C5A61A5D2A6}"/>
              </a:ext>
            </a:extLst>
          </p:cNvPr>
          <p:cNvSpPr/>
          <p:nvPr/>
        </p:nvSpPr>
        <p:spPr>
          <a:xfrm>
            <a:off x="4375128" y="1136673"/>
            <a:ext cx="3604186" cy="115728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vi-VN" altLang="ja-JP" dirty="0">
                <a:latin typeface="Times New Roman" panose="02020603050405020304" pitchFamily="18" charset="0"/>
                <a:cs typeface="Times New Roman" panose="02020603050405020304" pitchFamily="18" charset="0"/>
              </a:rPr>
              <a:t>TIÊU HUYÊT KHỐI</a:t>
            </a:r>
            <a:endParaRPr kumimoji="1" lang="ja-JP" altLang="en-US">
              <a:latin typeface="Times New Roman" panose="02020603050405020304" pitchFamily="18" charset="0"/>
              <a:cs typeface="Times New Roman" panose="02020603050405020304" pitchFamily="18" charset="0"/>
            </a:endParaRPr>
          </a:p>
        </p:txBody>
      </p:sp>
      <p:sp>
        <p:nvSpPr>
          <p:cNvPr id="42" name="角丸四角形 41">
            <a:extLst>
              <a:ext uri="{FF2B5EF4-FFF2-40B4-BE49-F238E27FC236}">
                <a16:creationId xmlns:a16="http://schemas.microsoft.com/office/drawing/2014/main" id="{ED8079DF-CF59-57A5-A97A-66D59908340B}"/>
              </a:ext>
            </a:extLst>
          </p:cNvPr>
          <p:cNvSpPr/>
          <p:nvPr/>
        </p:nvSpPr>
        <p:spPr>
          <a:xfrm>
            <a:off x="1486357" y="5424221"/>
            <a:ext cx="3806287" cy="115728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vi-VN" altLang="ja-JP" dirty="0">
                <a:latin typeface="Times New Roman" panose="02020603050405020304" pitchFamily="18" charset="0"/>
                <a:cs typeface="Times New Roman" panose="02020603050405020304" pitchFamily="18" charset="0"/>
              </a:rPr>
              <a:t>HỖ TRỢ GIẢM CHOLESTEROL XẤU </a:t>
            </a:r>
            <a:endParaRPr kumimoji="1" lang="ja-JP" altLang="en-US">
              <a:latin typeface="Times New Roman" panose="02020603050405020304" pitchFamily="18" charset="0"/>
              <a:cs typeface="Times New Roman" panose="02020603050405020304" pitchFamily="18" charset="0"/>
            </a:endParaRPr>
          </a:p>
        </p:txBody>
      </p:sp>
      <p:sp>
        <p:nvSpPr>
          <p:cNvPr id="43" name="角丸四角形 42">
            <a:extLst>
              <a:ext uri="{FF2B5EF4-FFF2-40B4-BE49-F238E27FC236}">
                <a16:creationId xmlns:a16="http://schemas.microsoft.com/office/drawing/2014/main" id="{8AA73106-63FE-2105-3363-4F1C6B16D689}"/>
              </a:ext>
            </a:extLst>
          </p:cNvPr>
          <p:cNvSpPr/>
          <p:nvPr/>
        </p:nvSpPr>
        <p:spPr>
          <a:xfrm>
            <a:off x="5677275" y="5465306"/>
            <a:ext cx="3806287" cy="115728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vi-VN" altLang="ja-JP" dirty="0">
                <a:latin typeface="Times New Roman" panose="02020603050405020304" pitchFamily="18" charset="0"/>
                <a:cs typeface="Times New Roman" panose="02020603050405020304" pitchFamily="18" charset="0"/>
              </a:rPr>
              <a:t>BỔ NÃO, HỖ TRỢ SUY GIẢM TRÍ NHỚ</a:t>
            </a:r>
            <a:endParaRPr kumimoji="1" lang="ja-JP" altLang="en-US">
              <a:latin typeface="Times New Roman" panose="02020603050405020304" pitchFamily="18" charset="0"/>
              <a:cs typeface="Times New Roman" panose="02020603050405020304" pitchFamily="18" charset="0"/>
            </a:endParaRPr>
          </a:p>
        </p:txBody>
      </p:sp>
      <p:sp>
        <p:nvSpPr>
          <p:cNvPr id="3" name="角丸四角形 2">
            <a:extLst>
              <a:ext uri="{FF2B5EF4-FFF2-40B4-BE49-F238E27FC236}">
                <a16:creationId xmlns:a16="http://schemas.microsoft.com/office/drawing/2014/main" id="{FF0F21A4-B620-7295-85B3-AD3E551D0EBD}"/>
              </a:ext>
            </a:extLst>
          </p:cNvPr>
          <p:cNvSpPr/>
          <p:nvPr/>
        </p:nvSpPr>
        <p:spPr>
          <a:xfrm>
            <a:off x="8657221" y="4483531"/>
            <a:ext cx="3210929" cy="93936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vi-VN" altLang="ja-JP" dirty="0">
                <a:latin typeface="Times New Roman" panose="02020603050405020304" pitchFamily="18" charset="0"/>
                <a:cs typeface="Times New Roman" panose="02020603050405020304" pitchFamily="18" charset="0"/>
              </a:rPr>
              <a:t>HỖ TRỢ SỨC KHOẺ ĐƯỜNG RUỘT</a:t>
            </a:r>
            <a:endParaRPr kumimoji="1" lang="ja-JP" alt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22759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ANO NATTOKINASE PREMIUM 120 VIÊN - THỰC PHẨM BẢO VỆ SỨC KHOẺ">
            <a:extLst>
              <a:ext uri="{FF2B5EF4-FFF2-40B4-BE49-F238E27FC236}">
                <a16:creationId xmlns:a16="http://schemas.microsoft.com/office/drawing/2014/main" id="{4DAB6634-B309-9706-0186-49C00E8B6E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 b="5329"/>
          <a:stretch>
            <a:fillRect/>
          </a:stretch>
        </p:blipFill>
        <p:spPr bwMode="auto">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BD54905E-49B9-A98B-5DD6-55AAEC09B1E6}"/>
              </a:ext>
            </a:extLst>
          </p:cNvPr>
          <p:cNvSpPr>
            <a:spLocks noGrp="1"/>
          </p:cNvSpPr>
          <p:nvPr>
            <p:ph type="title"/>
          </p:nvPr>
        </p:nvSpPr>
        <p:spPr>
          <a:xfrm>
            <a:off x="540113" y="-121195"/>
            <a:ext cx="4459286" cy="1478570"/>
          </a:xfrm>
        </p:spPr>
        <p:txBody>
          <a:bodyPr vert="horz" lIns="91440" tIns="45720" rIns="91440" bIns="45720" rtlCol="0" anchor="ctr">
            <a:normAutofit/>
          </a:bodyPr>
          <a:lstStyle/>
          <a:p>
            <a:r>
              <a:rPr kumimoji="1" lang="en-US" altLang="ja-JP" sz="3200" dirty="0">
                <a:latin typeface="Times New Roman" panose="02020603050405020304" pitchFamily="18" charset="0"/>
                <a:cs typeface="Times New Roman" panose="02020603050405020304" pitchFamily="18" charset="0"/>
              </a:rPr>
              <a:t>CÁCH SỬ DỤNG</a:t>
            </a:r>
          </a:p>
        </p:txBody>
      </p:sp>
      <p:sp>
        <p:nvSpPr>
          <p:cNvPr id="4" name="テキスト ボックス 3">
            <a:extLst>
              <a:ext uri="{FF2B5EF4-FFF2-40B4-BE49-F238E27FC236}">
                <a16:creationId xmlns:a16="http://schemas.microsoft.com/office/drawing/2014/main" id="{00BC2300-B8C0-F432-AA27-5C77851D895A}"/>
              </a:ext>
            </a:extLst>
          </p:cNvPr>
          <p:cNvSpPr txBox="1"/>
          <p:nvPr/>
        </p:nvSpPr>
        <p:spPr>
          <a:xfrm>
            <a:off x="540113" y="869666"/>
            <a:ext cx="5072876" cy="5118668"/>
          </a:xfrm>
          <a:prstGeom prst="rect">
            <a:avLst/>
          </a:prstGeom>
        </p:spPr>
        <p:txBody>
          <a:bodyPr vert="horz" lIns="91440" tIns="45720" rIns="91440" bIns="45720" rtlCol="0">
            <a:noAutofit/>
          </a:bodyPr>
          <a:lstStyle/>
          <a:p>
            <a:pPr indent="-228600" defTabSz="914400">
              <a:lnSpc>
                <a:spcPct val="120000"/>
              </a:lnSpc>
              <a:spcAft>
                <a:spcPts val="600"/>
              </a:spcAft>
              <a:buSzPct val="125000"/>
              <a:buFont typeface="Arial" panose="020B0604020202020204" pitchFamily="34" charset="0"/>
              <a:buChar char="•"/>
            </a:pPr>
            <a:r>
              <a:rPr kumimoji="1" lang="en-US" altLang="ja-JP" dirty="0">
                <a:latin typeface="Times" pitchFamily="2" charset="0"/>
              </a:rPr>
              <a:t>1 </a:t>
            </a:r>
            <a:r>
              <a:rPr kumimoji="1" lang="en-US" altLang="ja-JP" dirty="0" err="1">
                <a:latin typeface="Times" pitchFamily="2" charset="0"/>
              </a:rPr>
              <a:t>ngày</a:t>
            </a:r>
            <a:r>
              <a:rPr kumimoji="1" lang="en-US" altLang="ja-JP" dirty="0">
                <a:latin typeface="Times" pitchFamily="2" charset="0"/>
              </a:rPr>
              <a:t> 4 </a:t>
            </a:r>
            <a:r>
              <a:rPr kumimoji="1" lang="en-US" altLang="ja-JP" dirty="0" err="1">
                <a:latin typeface="Times" pitchFamily="2" charset="0"/>
              </a:rPr>
              <a:t>viên</a:t>
            </a:r>
            <a:r>
              <a:rPr kumimoji="1" lang="en-US" altLang="ja-JP" dirty="0">
                <a:latin typeface="Times" pitchFamily="2" charset="0"/>
              </a:rPr>
              <a:t> </a:t>
            </a:r>
            <a:r>
              <a:rPr kumimoji="1" lang="en-US" altLang="ja-JP" dirty="0" err="1">
                <a:latin typeface="Times" pitchFamily="2" charset="0"/>
              </a:rPr>
              <a:t>loại</a:t>
            </a:r>
            <a:r>
              <a:rPr kumimoji="1" lang="en-US" altLang="ja-JP" dirty="0">
                <a:latin typeface="Times" pitchFamily="2" charset="0"/>
              </a:rPr>
              <a:t> 10,000FU/g</a:t>
            </a:r>
          </a:p>
          <a:p>
            <a:pPr indent="-228600" defTabSz="914400">
              <a:lnSpc>
                <a:spcPct val="120000"/>
              </a:lnSpc>
              <a:spcAft>
                <a:spcPts val="600"/>
              </a:spcAft>
              <a:buSzPct val="125000"/>
              <a:buFont typeface="Arial" panose="020B0604020202020204" pitchFamily="34" charset="0"/>
              <a:buChar char="•"/>
            </a:pPr>
            <a:r>
              <a:rPr kumimoji="1" lang="en-US" altLang="ja-JP" dirty="0">
                <a:latin typeface="Times" pitchFamily="2" charset="0"/>
              </a:rPr>
              <a:t>1 </a:t>
            </a:r>
            <a:r>
              <a:rPr kumimoji="1" lang="en-US" altLang="ja-JP" dirty="0" err="1">
                <a:latin typeface="Times" pitchFamily="2" charset="0"/>
              </a:rPr>
              <a:t>ngày</a:t>
            </a:r>
            <a:r>
              <a:rPr kumimoji="1" lang="en-US" altLang="ja-JP" dirty="0">
                <a:latin typeface="Times" pitchFamily="2" charset="0"/>
              </a:rPr>
              <a:t> 2 </a:t>
            </a:r>
            <a:r>
              <a:rPr kumimoji="1" lang="en-US" altLang="ja-JP" dirty="0" err="1">
                <a:latin typeface="Times" pitchFamily="2" charset="0"/>
              </a:rPr>
              <a:t>viên</a:t>
            </a:r>
            <a:r>
              <a:rPr kumimoji="1" lang="en-US" altLang="ja-JP" dirty="0">
                <a:latin typeface="Times" pitchFamily="2" charset="0"/>
              </a:rPr>
              <a:t> </a:t>
            </a:r>
            <a:r>
              <a:rPr kumimoji="1" lang="en-US" altLang="ja-JP" dirty="0" err="1">
                <a:latin typeface="Times" pitchFamily="2" charset="0"/>
              </a:rPr>
              <a:t>loại</a:t>
            </a:r>
            <a:r>
              <a:rPr kumimoji="1" lang="en-US" altLang="ja-JP" dirty="0">
                <a:latin typeface="Times" pitchFamily="2" charset="0"/>
              </a:rPr>
              <a:t> 60,000FU/g</a:t>
            </a:r>
          </a:p>
          <a:p>
            <a:pPr indent="-228600" defTabSz="914400">
              <a:lnSpc>
                <a:spcPct val="120000"/>
              </a:lnSpc>
              <a:spcAft>
                <a:spcPts val="600"/>
              </a:spcAft>
              <a:buSzPct val="125000"/>
              <a:buFont typeface="Arial" panose="020B0604020202020204" pitchFamily="34" charset="0"/>
              <a:buChar char="•"/>
            </a:pPr>
            <a:r>
              <a:rPr kumimoji="1" lang="en-US" altLang="ja-JP" dirty="0" err="1">
                <a:latin typeface="Times" pitchFamily="2" charset="0"/>
              </a:rPr>
              <a:t>Tốt</a:t>
            </a:r>
            <a:r>
              <a:rPr kumimoji="1" lang="en-US" altLang="ja-JP" dirty="0">
                <a:latin typeface="Times" pitchFamily="2" charset="0"/>
              </a:rPr>
              <a:t> </a:t>
            </a:r>
            <a:r>
              <a:rPr kumimoji="1" lang="en-US" altLang="ja-JP" dirty="0" err="1">
                <a:latin typeface="Times" pitchFamily="2" charset="0"/>
              </a:rPr>
              <a:t>nhất</a:t>
            </a:r>
            <a:r>
              <a:rPr kumimoji="1" lang="en-US" altLang="ja-JP" dirty="0">
                <a:latin typeface="Times" pitchFamily="2" charset="0"/>
              </a:rPr>
              <a:t> </a:t>
            </a:r>
            <a:r>
              <a:rPr kumimoji="1" lang="en-US" altLang="ja-JP" dirty="0" err="1">
                <a:latin typeface="Times" pitchFamily="2" charset="0"/>
              </a:rPr>
              <a:t>nên</a:t>
            </a:r>
            <a:r>
              <a:rPr kumimoji="1" lang="en-US" altLang="ja-JP" dirty="0">
                <a:latin typeface="Times" pitchFamily="2" charset="0"/>
              </a:rPr>
              <a:t> </a:t>
            </a:r>
            <a:r>
              <a:rPr kumimoji="1" lang="en-US" altLang="ja-JP" dirty="0" err="1">
                <a:latin typeface="Times" pitchFamily="2" charset="0"/>
              </a:rPr>
              <a:t>dùng</a:t>
            </a:r>
            <a:r>
              <a:rPr kumimoji="1" lang="en-US" altLang="ja-JP" dirty="0">
                <a:latin typeface="Times" pitchFamily="2" charset="0"/>
              </a:rPr>
              <a:t> </a:t>
            </a:r>
            <a:r>
              <a:rPr kumimoji="1" lang="en-US" altLang="ja-JP" dirty="0" err="1">
                <a:latin typeface="Times" pitchFamily="2" charset="0"/>
              </a:rPr>
              <a:t>Nattokinase</a:t>
            </a:r>
            <a:r>
              <a:rPr kumimoji="1" lang="en-US" altLang="ja-JP" dirty="0">
                <a:latin typeface="Times" pitchFamily="2" charset="0"/>
              </a:rPr>
              <a:t> </a:t>
            </a:r>
            <a:r>
              <a:rPr kumimoji="1" lang="en-US" altLang="ja-JP" dirty="0" err="1">
                <a:latin typeface="Times" pitchFamily="2" charset="0"/>
              </a:rPr>
              <a:t>sau</a:t>
            </a:r>
            <a:r>
              <a:rPr kumimoji="1" lang="en-US" altLang="ja-JP" dirty="0">
                <a:latin typeface="Times" pitchFamily="2" charset="0"/>
              </a:rPr>
              <a:t> </a:t>
            </a:r>
            <a:r>
              <a:rPr kumimoji="1" lang="en-US" altLang="ja-JP" dirty="0" err="1">
                <a:latin typeface="Times" pitchFamily="2" charset="0"/>
              </a:rPr>
              <a:t>bữa</a:t>
            </a:r>
            <a:r>
              <a:rPr kumimoji="1" lang="en-US" altLang="ja-JP" dirty="0">
                <a:latin typeface="Times" pitchFamily="2" charset="0"/>
              </a:rPr>
              <a:t> </a:t>
            </a:r>
            <a:r>
              <a:rPr kumimoji="1" lang="en-US" altLang="ja-JP" dirty="0" err="1">
                <a:latin typeface="Times" pitchFamily="2" charset="0"/>
              </a:rPr>
              <a:t>tối</a:t>
            </a:r>
            <a:r>
              <a:rPr kumimoji="1" lang="en-US" altLang="ja-JP" dirty="0">
                <a:latin typeface="Times" pitchFamily="2" charset="0"/>
              </a:rPr>
              <a:t> </a:t>
            </a:r>
            <a:r>
              <a:rPr kumimoji="1" lang="en-US" altLang="ja-JP" dirty="0" err="1">
                <a:latin typeface="Times" pitchFamily="2" charset="0"/>
              </a:rPr>
              <a:t>hoặc</a:t>
            </a:r>
            <a:r>
              <a:rPr kumimoji="1" lang="en-US" altLang="ja-JP" dirty="0">
                <a:latin typeface="Times" pitchFamily="2" charset="0"/>
              </a:rPr>
              <a:t> </a:t>
            </a:r>
            <a:r>
              <a:rPr kumimoji="1" lang="en-US" altLang="ja-JP" dirty="0" err="1">
                <a:latin typeface="Times" pitchFamily="2" charset="0"/>
              </a:rPr>
              <a:t>trước</a:t>
            </a:r>
            <a:r>
              <a:rPr kumimoji="1" lang="en-US" altLang="ja-JP" dirty="0">
                <a:latin typeface="Times" pitchFamily="2" charset="0"/>
              </a:rPr>
              <a:t> </a:t>
            </a:r>
            <a:r>
              <a:rPr kumimoji="1" lang="en-US" altLang="ja-JP" dirty="0" err="1">
                <a:latin typeface="Times" pitchFamily="2" charset="0"/>
              </a:rPr>
              <a:t>khi</a:t>
            </a:r>
            <a:r>
              <a:rPr kumimoji="1" lang="en-US" altLang="ja-JP" dirty="0">
                <a:latin typeface="Times" pitchFamily="2" charset="0"/>
              </a:rPr>
              <a:t> </a:t>
            </a:r>
            <a:r>
              <a:rPr kumimoji="1" lang="en-US" altLang="ja-JP" dirty="0" err="1">
                <a:latin typeface="Times" pitchFamily="2" charset="0"/>
              </a:rPr>
              <a:t>ngủ</a:t>
            </a:r>
            <a:r>
              <a:rPr kumimoji="1" lang="en-US" altLang="ja-JP" dirty="0">
                <a:latin typeface="Times" pitchFamily="2" charset="0"/>
              </a:rPr>
              <a:t> </a:t>
            </a:r>
            <a:r>
              <a:rPr kumimoji="1" lang="en-US" altLang="ja-JP" dirty="0" err="1">
                <a:latin typeface="Times" pitchFamily="2" charset="0"/>
              </a:rPr>
              <a:t>vì</a:t>
            </a:r>
            <a:r>
              <a:rPr kumimoji="1" lang="en-US" altLang="ja-JP" dirty="0">
                <a:latin typeface="Times" pitchFamily="2" charset="0"/>
              </a:rPr>
              <a:t> </a:t>
            </a:r>
            <a:r>
              <a:rPr kumimoji="1" lang="en-US" altLang="ja-JP" dirty="0" err="1">
                <a:latin typeface="Times" pitchFamily="2" charset="0"/>
              </a:rPr>
              <a:t>huyết</a:t>
            </a:r>
            <a:r>
              <a:rPr kumimoji="1" lang="en-US" altLang="ja-JP" dirty="0">
                <a:latin typeface="Times" pitchFamily="2" charset="0"/>
              </a:rPr>
              <a:t> </a:t>
            </a:r>
            <a:r>
              <a:rPr kumimoji="1" lang="en-US" altLang="ja-JP" dirty="0" err="1">
                <a:latin typeface="Times" pitchFamily="2" charset="0"/>
              </a:rPr>
              <a:t>khối</a:t>
            </a:r>
            <a:r>
              <a:rPr kumimoji="1" lang="en-US" altLang="ja-JP" dirty="0">
                <a:latin typeface="Times" pitchFamily="2" charset="0"/>
              </a:rPr>
              <a:t> </a:t>
            </a:r>
            <a:r>
              <a:rPr kumimoji="1" lang="en-US" altLang="ja-JP" dirty="0" err="1">
                <a:latin typeface="Times" pitchFamily="2" charset="0"/>
              </a:rPr>
              <a:t>có</a:t>
            </a:r>
            <a:r>
              <a:rPr kumimoji="1" lang="en-US" altLang="ja-JP" dirty="0">
                <a:latin typeface="Times" pitchFamily="2" charset="0"/>
              </a:rPr>
              <a:t> </a:t>
            </a:r>
            <a:r>
              <a:rPr kumimoji="1" lang="en-US" altLang="ja-JP" dirty="0" err="1">
                <a:latin typeface="Times" pitchFamily="2" charset="0"/>
              </a:rPr>
              <a:t>nhiều</a:t>
            </a:r>
            <a:r>
              <a:rPr kumimoji="1" lang="en-US" altLang="ja-JP" dirty="0">
                <a:latin typeface="Times" pitchFamily="2" charset="0"/>
              </a:rPr>
              <a:t> </a:t>
            </a:r>
            <a:r>
              <a:rPr kumimoji="1" lang="en-US" altLang="ja-JP" dirty="0" err="1">
                <a:latin typeface="Times" pitchFamily="2" charset="0"/>
              </a:rPr>
              <a:t>khả</a:t>
            </a:r>
            <a:r>
              <a:rPr kumimoji="1" lang="en-US" altLang="ja-JP" dirty="0">
                <a:latin typeface="Times" pitchFamily="2" charset="0"/>
              </a:rPr>
              <a:t> </a:t>
            </a:r>
            <a:r>
              <a:rPr kumimoji="1" lang="en-US" altLang="ja-JP" dirty="0" err="1">
                <a:latin typeface="Times" pitchFamily="2" charset="0"/>
              </a:rPr>
              <a:t>năng</a:t>
            </a:r>
            <a:r>
              <a:rPr kumimoji="1" lang="en-US" altLang="ja-JP" dirty="0">
                <a:latin typeface="Times" pitchFamily="2" charset="0"/>
              </a:rPr>
              <a:t> </a:t>
            </a:r>
            <a:r>
              <a:rPr kumimoji="1" lang="en-US" altLang="ja-JP" dirty="0" err="1">
                <a:latin typeface="Times" pitchFamily="2" charset="0"/>
              </a:rPr>
              <a:t>được</a:t>
            </a:r>
            <a:r>
              <a:rPr kumimoji="1" lang="en-US" altLang="ja-JP" dirty="0">
                <a:latin typeface="Times" pitchFamily="2" charset="0"/>
              </a:rPr>
              <a:t> </a:t>
            </a:r>
            <a:r>
              <a:rPr kumimoji="1" lang="en-US" altLang="ja-JP" dirty="0" err="1">
                <a:latin typeface="Times" pitchFamily="2" charset="0"/>
              </a:rPr>
              <a:t>tạo</a:t>
            </a:r>
            <a:r>
              <a:rPr kumimoji="1" lang="en-US" altLang="ja-JP" dirty="0">
                <a:latin typeface="Times" pitchFamily="2" charset="0"/>
              </a:rPr>
              <a:t> </a:t>
            </a:r>
            <a:r>
              <a:rPr kumimoji="1" lang="en-US" altLang="ja-JP" dirty="0" err="1">
                <a:latin typeface="Times" pitchFamily="2" charset="0"/>
              </a:rPr>
              <a:t>ra</a:t>
            </a:r>
            <a:r>
              <a:rPr kumimoji="1" lang="en-US" altLang="ja-JP" dirty="0">
                <a:latin typeface="Times" pitchFamily="2" charset="0"/>
              </a:rPr>
              <a:t> </a:t>
            </a:r>
            <a:r>
              <a:rPr kumimoji="1" lang="en-US" altLang="ja-JP" dirty="0" err="1">
                <a:latin typeface="Times" pitchFamily="2" charset="0"/>
              </a:rPr>
              <a:t>vào</a:t>
            </a:r>
            <a:r>
              <a:rPr kumimoji="1" lang="en-US" altLang="ja-JP" dirty="0">
                <a:latin typeface="Times" pitchFamily="2" charset="0"/>
              </a:rPr>
              <a:t> </a:t>
            </a:r>
            <a:r>
              <a:rPr kumimoji="1" lang="en-US" altLang="ja-JP" dirty="0" err="1">
                <a:latin typeface="Times" pitchFamily="2" charset="0"/>
              </a:rPr>
              <a:t>khoảng</a:t>
            </a:r>
            <a:r>
              <a:rPr kumimoji="1" lang="en-US" altLang="ja-JP" dirty="0">
                <a:latin typeface="Times" pitchFamily="2" charset="0"/>
              </a:rPr>
              <a:t> </a:t>
            </a:r>
            <a:r>
              <a:rPr kumimoji="1" lang="en-US" altLang="ja-JP" dirty="0" err="1">
                <a:latin typeface="Times" pitchFamily="2" charset="0"/>
              </a:rPr>
              <a:t>giữa</a:t>
            </a:r>
            <a:r>
              <a:rPr kumimoji="1" lang="en-US" altLang="ja-JP" dirty="0">
                <a:latin typeface="Times" pitchFamily="2" charset="0"/>
              </a:rPr>
              <a:t> </a:t>
            </a:r>
            <a:r>
              <a:rPr kumimoji="1" lang="en-US" altLang="ja-JP" dirty="0" err="1">
                <a:latin typeface="Times" pitchFamily="2" charset="0"/>
              </a:rPr>
              <a:t>đêm</a:t>
            </a:r>
            <a:r>
              <a:rPr kumimoji="1" lang="en-US" altLang="ja-JP" dirty="0">
                <a:latin typeface="Times" pitchFamily="2" charset="0"/>
              </a:rPr>
              <a:t> </a:t>
            </a:r>
            <a:r>
              <a:rPr kumimoji="1" lang="en-US" altLang="ja-JP" dirty="0" err="1">
                <a:latin typeface="Times" pitchFamily="2" charset="0"/>
              </a:rPr>
              <a:t>đến</a:t>
            </a:r>
            <a:r>
              <a:rPr kumimoji="1" lang="en-US" altLang="ja-JP" dirty="0">
                <a:latin typeface="Times" pitchFamily="2" charset="0"/>
              </a:rPr>
              <a:t> </a:t>
            </a:r>
            <a:r>
              <a:rPr kumimoji="1" lang="en-US" altLang="ja-JP" dirty="0" err="1">
                <a:latin typeface="Times" pitchFamily="2" charset="0"/>
              </a:rPr>
              <a:t>sáng</a:t>
            </a:r>
            <a:r>
              <a:rPr kumimoji="1" lang="en-US" altLang="ja-JP" dirty="0">
                <a:latin typeface="Times" pitchFamily="2" charset="0"/>
              </a:rPr>
              <a:t> </a:t>
            </a:r>
            <a:r>
              <a:rPr kumimoji="1" lang="en-US" altLang="ja-JP" dirty="0" err="1">
                <a:latin typeface="Times" pitchFamily="2" charset="0"/>
              </a:rPr>
              <a:t>sớm</a:t>
            </a:r>
            <a:r>
              <a:rPr kumimoji="1" lang="en-US" altLang="ja-JP" dirty="0">
                <a:latin typeface="Times" pitchFamily="2" charset="0"/>
              </a:rPr>
              <a:t>. </a:t>
            </a:r>
            <a:r>
              <a:rPr kumimoji="1" lang="en-US" altLang="ja-JP" dirty="0" err="1">
                <a:latin typeface="Times" pitchFamily="2" charset="0"/>
              </a:rPr>
              <a:t>Nên</a:t>
            </a:r>
            <a:r>
              <a:rPr kumimoji="1" lang="en-US" altLang="ja-JP" dirty="0">
                <a:latin typeface="Times" pitchFamily="2" charset="0"/>
              </a:rPr>
              <a:t> </a:t>
            </a:r>
            <a:r>
              <a:rPr kumimoji="1" lang="en-US" altLang="ja-JP" dirty="0" err="1">
                <a:latin typeface="Times" pitchFamily="2" charset="0"/>
              </a:rPr>
              <a:t>dùng</a:t>
            </a:r>
            <a:r>
              <a:rPr kumimoji="1" lang="en-US" altLang="ja-JP" dirty="0">
                <a:latin typeface="Times" pitchFamily="2" charset="0"/>
              </a:rPr>
              <a:t> </a:t>
            </a:r>
            <a:r>
              <a:rPr kumimoji="1" lang="en-US" altLang="ja-JP" dirty="0" err="1">
                <a:latin typeface="Times" pitchFamily="2" charset="0"/>
              </a:rPr>
              <a:t>Nattokinase</a:t>
            </a:r>
            <a:r>
              <a:rPr kumimoji="1" lang="en-US" altLang="ja-JP" dirty="0">
                <a:latin typeface="Times" pitchFamily="2" charset="0"/>
              </a:rPr>
              <a:t> </a:t>
            </a:r>
            <a:r>
              <a:rPr kumimoji="1" lang="en-US" altLang="ja-JP" dirty="0" err="1">
                <a:latin typeface="Times" pitchFamily="2" charset="0"/>
              </a:rPr>
              <a:t>thường</a:t>
            </a:r>
            <a:r>
              <a:rPr kumimoji="1" lang="en-US" altLang="ja-JP" dirty="0">
                <a:latin typeface="Times" pitchFamily="2" charset="0"/>
              </a:rPr>
              <a:t> </a:t>
            </a:r>
            <a:r>
              <a:rPr kumimoji="1" lang="en-US" altLang="ja-JP" dirty="0" err="1">
                <a:latin typeface="Times" pitchFamily="2" charset="0"/>
              </a:rPr>
              <a:t>xuyên</a:t>
            </a:r>
            <a:r>
              <a:rPr kumimoji="1" lang="en-US" altLang="ja-JP" dirty="0">
                <a:latin typeface="Times" pitchFamily="2" charset="0"/>
              </a:rPr>
              <a:t> </a:t>
            </a:r>
            <a:r>
              <a:rPr kumimoji="1" lang="en-US" altLang="ja-JP" dirty="0" err="1">
                <a:latin typeface="Times" pitchFamily="2" charset="0"/>
              </a:rPr>
              <a:t>cho</a:t>
            </a:r>
            <a:r>
              <a:rPr kumimoji="1" lang="en-US" altLang="ja-JP" dirty="0">
                <a:latin typeface="Times" pitchFamily="2" charset="0"/>
              </a:rPr>
              <a:t> </a:t>
            </a:r>
            <a:r>
              <a:rPr kumimoji="1" lang="en-US" altLang="ja-JP" dirty="0" err="1">
                <a:latin typeface="Times" pitchFamily="2" charset="0"/>
              </a:rPr>
              <a:t>những</a:t>
            </a:r>
            <a:r>
              <a:rPr kumimoji="1" lang="en-US" altLang="ja-JP" dirty="0">
                <a:latin typeface="Times" pitchFamily="2" charset="0"/>
              </a:rPr>
              <a:t> </a:t>
            </a:r>
            <a:r>
              <a:rPr kumimoji="1" lang="en-US" altLang="ja-JP" dirty="0" err="1">
                <a:latin typeface="Times" pitchFamily="2" charset="0"/>
              </a:rPr>
              <a:t>người</a:t>
            </a:r>
            <a:r>
              <a:rPr kumimoji="1" lang="en-US" altLang="ja-JP" dirty="0">
                <a:latin typeface="Times" pitchFamily="2" charset="0"/>
              </a:rPr>
              <a:t> </a:t>
            </a:r>
            <a:r>
              <a:rPr kumimoji="1" lang="en-US" altLang="ja-JP" dirty="0" err="1">
                <a:latin typeface="Times" pitchFamily="2" charset="0"/>
              </a:rPr>
              <a:t>trên</a:t>
            </a:r>
            <a:r>
              <a:rPr kumimoji="1" lang="en-US" altLang="ja-JP" dirty="0">
                <a:latin typeface="Times" pitchFamily="2" charset="0"/>
              </a:rPr>
              <a:t> 40 </a:t>
            </a:r>
            <a:r>
              <a:rPr kumimoji="1" lang="en-US" altLang="ja-JP" dirty="0" err="1">
                <a:latin typeface="Times" pitchFamily="2" charset="0"/>
              </a:rPr>
              <a:t>tuổi</a:t>
            </a:r>
            <a:r>
              <a:rPr kumimoji="1" lang="en-US" altLang="ja-JP" dirty="0">
                <a:latin typeface="Times" pitchFamily="2" charset="0"/>
              </a:rPr>
              <a:t>, </a:t>
            </a:r>
            <a:r>
              <a:rPr kumimoji="1" lang="en-US" altLang="ja-JP" dirty="0" err="1">
                <a:latin typeface="Times" pitchFamily="2" charset="0"/>
              </a:rPr>
              <a:t>căng</a:t>
            </a:r>
            <a:r>
              <a:rPr kumimoji="1" lang="en-US" altLang="ja-JP" dirty="0">
                <a:latin typeface="Times" pitchFamily="2" charset="0"/>
              </a:rPr>
              <a:t> </a:t>
            </a:r>
            <a:r>
              <a:rPr kumimoji="1" lang="en-US" altLang="ja-JP" dirty="0" err="1">
                <a:latin typeface="Times" pitchFamily="2" charset="0"/>
              </a:rPr>
              <a:t>thẳng</a:t>
            </a:r>
            <a:r>
              <a:rPr kumimoji="1" lang="en-US" altLang="ja-JP" dirty="0">
                <a:latin typeface="Times" pitchFamily="2" charset="0"/>
              </a:rPr>
              <a:t>, </a:t>
            </a:r>
            <a:r>
              <a:rPr kumimoji="1" lang="en-US" altLang="ja-JP" dirty="0" err="1">
                <a:latin typeface="Times" pitchFamily="2" charset="0"/>
              </a:rPr>
              <a:t>huyết</a:t>
            </a:r>
            <a:r>
              <a:rPr kumimoji="1" lang="en-US" altLang="ja-JP" dirty="0">
                <a:latin typeface="Times" pitchFamily="2" charset="0"/>
              </a:rPr>
              <a:t> </a:t>
            </a:r>
            <a:r>
              <a:rPr kumimoji="1" lang="en-US" altLang="ja-JP" dirty="0" err="1">
                <a:latin typeface="Times" pitchFamily="2" charset="0"/>
              </a:rPr>
              <a:t>áp</a:t>
            </a:r>
            <a:r>
              <a:rPr kumimoji="1" lang="en-US" altLang="ja-JP" dirty="0">
                <a:latin typeface="Times" pitchFamily="2" charset="0"/>
              </a:rPr>
              <a:t> </a:t>
            </a:r>
            <a:r>
              <a:rPr kumimoji="1" lang="en-US" altLang="ja-JP" dirty="0" err="1">
                <a:latin typeface="Times" pitchFamily="2" charset="0"/>
              </a:rPr>
              <a:t>tương</a:t>
            </a:r>
            <a:r>
              <a:rPr kumimoji="1" lang="en-US" altLang="ja-JP" dirty="0">
                <a:latin typeface="Times" pitchFamily="2" charset="0"/>
              </a:rPr>
              <a:t> </a:t>
            </a:r>
            <a:r>
              <a:rPr kumimoji="1" lang="en-US" altLang="ja-JP" dirty="0" err="1">
                <a:latin typeface="Times" pitchFamily="2" charset="0"/>
              </a:rPr>
              <a:t>đối</a:t>
            </a:r>
            <a:r>
              <a:rPr kumimoji="1" lang="en-US" altLang="ja-JP" dirty="0">
                <a:latin typeface="Times" pitchFamily="2" charset="0"/>
              </a:rPr>
              <a:t> </a:t>
            </a:r>
            <a:r>
              <a:rPr kumimoji="1" lang="en-US" altLang="ja-JP" dirty="0" err="1">
                <a:latin typeface="Times" pitchFamily="2" charset="0"/>
              </a:rPr>
              <a:t>cao</a:t>
            </a:r>
            <a:r>
              <a:rPr kumimoji="1" lang="en-US" altLang="ja-JP" dirty="0">
                <a:latin typeface="Times" pitchFamily="2" charset="0"/>
              </a:rPr>
              <a:t>, </a:t>
            </a:r>
            <a:r>
              <a:rPr kumimoji="1" lang="en-US" altLang="ja-JP" dirty="0" err="1">
                <a:latin typeface="Times" pitchFamily="2" charset="0"/>
              </a:rPr>
              <a:t>độ</a:t>
            </a:r>
            <a:r>
              <a:rPr kumimoji="1" lang="en-US" altLang="ja-JP" dirty="0">
                <a:latin typeface="Times" pitchFamily="2" charset="0"/>
              </a:rPr>
              <a:t> </a:t>
            </a:r>
            <a:r>
              <a:rPr kumimoji="1" lang="en-US" altLang="ja-JP" dirty="0" err="1">
                <a:latin typeface="Times" pitchFamily="2" charset="0"/>
              </a:rPr>
              <a:t>nhớt</a:t>
            </a:r>
            <a:r>
              <a:rPr kumimoji="1" lang="en-US" altLang="ja-JP" dirty="0">
                <a:latin typeface="Times" pitchFamily="2" charset="0"/>
              </a:rPr>
              <a:t> </a:t>
            </a:r>
            <a:r>
              <a:rPr kumimoji="1" lang="en-US" altLang="ja-JP" dirty="0" err="1">
                <a:latin typeface="Times" pitchFamily="2" charset="0"/>
              </a:rPr>
              <a:t>máu</a:t>
            </a:r>
            <a:r>
              <a:rPr kumimoji="1" lang="en-US" altLang="ja-JP" dirty="0">
                <a:latin typeface="Times" pitchFamily="2" charset="0"/>
              </a:rPr>
              <a:t> </a:t>
            </a:r>
            <a:r>
              <a:rPr kumimoji="1" lang="en-US" altLang="ja-JP" dirty="0" err="1">
                <a:latin typeface="Times" pitchFamily="2" charset="0"/>
              </a:rPr>
              <a:t>cao</a:t>
            </a:r>
            <a:r>
              <a:rPr kumimoji="1" lang="en-US" altLang="ja-JP" dirty="0">
                <a:latin typeface="Times" pitchFamily="2" charset="0"/>
              </a:rPr>
              <a:t> do </a:t>
            </a:r>
            <a:r>
              <a:rPr kumimoji="1" lang="en-US" altLang="ja-JP" dirty="0" err="1">
                <a:latin typeface="Times" pitchFamily="2" charset="0"/>
              </a:rPr>
              <a:t>tăng</a:t>
            </a:r>
            <a:r>
              <a:rPr kumimoji="1" lang="en-US" altLang="ja-JP" dirty="0">
                <a:latin typeface="Times" pitchFamily="2" charset="0"/>
              </a:rPr>
              <a:t> lipid </a:t>
            </a:r>
            <a:r>
              <a:rPr kumimoji="1" lang="en-US" altLang="ja-JP" dirty="0" err="1">
                <a:latin typeface="Times" pitchFamily="2" charset="0"/>
              </a:rPr>
              <a:t>máu</a:t>
            </a:r>
            <a:r>
              <a:rPr kumimoji="1" lang="en-US" altLang="ja-JP" dirty="0">
                <a:latin typeface="Times" pitchFamily="2" charset="0"/>
              </a:rPr>
              <a:t> </a:t>
            </a:r>
            <a:r>
              <a:rPr kumimoji="1" lang="en-US" altLang="ja-JP" dirty="0" err="1">
                <a:latin typeface="Times" pitchFamily="2" charset="0"/>
              </a:rPr>
              <a:t>hoặc</a:t>
            </a:r>
            <a:r>
              <a:rPr kumimoji="1" lang="en-US" altLang="ja-JP" dirty="0">
                <a:latin typeface="Times" pitchFamily="2" charset="0"/>
              </a:rPr>
              <a:t> </a:t>
            </a:r>
            <a:r>
              <a:rPr kumimoji="1" lang="en-US" altLang="ja-JP" dirty="0" err="1">
                <a:latin typeface="Times" pitchFamily="2" charset="0"/>
              </a:rPr>
              <a:t>đái</a:t>
            </a:r>
            <a:r>
              <a:rPr kumimoji="1" lang="en-US" altLang="ja-JP" dirty="0">
                <a:latin typeface="Times" pitchFamily="2" charset="0"/>
              </a:rPr>
              <a:t> </a:t>
            </a:r>
            <a:r>
              <a:rPr kumimoji="1" lang="en-US" altLang="ja-JP" dirty="0" err="1">
                <a:latin typeface="Times" pitchFamily="2" charset="0"/>
              </a:rPr>
              <a:t>tháo</a:t>
            </a:r>
            <a:r>
              <a:rPr kumimoji="1" lang="en-US" altLang="ja-JP" dirty="0">
                <a:latin typeface="Times" pitchFamily="2" charset="0"/>
              </a:rPr>
              <a:t> </a:t>
            </a:r>
            <a:r>
              <a:rPr kumimoji="1" lang="en-US" altLang="ja-JP" dirty="0" err="1">
                <a:latin typeface="Times" pitchFamily="2" charset="0"/>
              </a:rPr>
              <a:t>đường</a:t>
            </a:r>
            <a:r>
              <a:rPr kumimoji="1" lang="en-US" altLang="ja-JP" dirty="0">
                <a:latin typeface="Times" pitchFamily="2" charset="0"/>
              </a:rPr>
              <a:t>.</a:t>
            </a:r>
          </a:p>
        </p:txBody>
      </p:sp>
      <p:pic>
        <p:nvPicPr>
          <p:cNvPr id="5" name="図 4" descr="ダイアグラム&#10;&#10;自動的に生成された説明">
            <a:extLst>
              <a:ext uri="{FF2B5EF4-FFF2-40B4-BE49-F238E27FC236}">
                <a16:creationId xmlns:a16="http://schemas.microsoft.com/office/drawing/2014/main" id="{4530067B-3660-3608-5A3F-FC877C27C2EA}"/>
              </a:ext>
            </a:extLst>
          </p:cNvPr>
          <p:cNvPicPr>
            <a:picLocks noChangeAspect="1"/>
          </p:cNvPicPr>
          <p:nvPr/>
        </p:nvPicPr>
        <p:blipFill>
          <a:blip r:embed="rId3"/>
          <a:stretch>
            <a:fillRect/>
          </a:stretch>
        </p:blipFill>
        <p:spPr>
          <a:xfrm>
            <a:off x="1204914" y="3718067"/>
            <a:ext cx="2705100" cy="2705100"/>
          </a:xfrm>
          <a:prstGeom prst="rect">
            <a:avLst/>
          </a:prstGeom>
        </p:spPr>
      </p:pic>
    </p:spTree>
    <p:extLst>
      <p:ext uri="{BB962C8B-B14F-4D97-AF65-F5344CB8AC3E}">
        <p14:creationId xmlns:p14="http://schemas.microsoft.com/office/powerpoint/2010/main" val="2372154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D6183-8EE1-2BE9-800A-86CD226C97A4}"/>
            </a:ext>
          </a:extLst>
        </p:cNvPr>
        <p:cNvGrpSpPr/>
        <p:nvPr/>
      </p:nvGrpSpPr>
      <p:grpSpPr>
        <a:xfrm>
          <a:off x="0" y="0"/>
          <a:ext cx="0" cy="0"/>
          <a:chOff x="0" y="0"/>
          <a:chExt cx="0" cy="0"/>
        </a:xfrm>
      </p:grpSpPr>
      <p:pic>
        <p:nvPicPr>
          <p:cNvPr id="5" name="Picture 4" descr="虫眼鏡と疑問符">
            <a:extLst>
              <a:ext uri="{FF2B5EF4-FFF2-40B4-BE49-F238E27FC236}">
                <a16:creationId xmlns:a16="http://schemas.microsoft.com/office/drawing/2014/main" id="{2F8794A7-D99D-3A2C-5ECA-6D916C675EA6}"/>
              </a:ext>
            </a:extLst>
          </p:cNvPr>
          <p:cNvPicPr>
            <a:picLocks noChangeAspect="1"/>
          </p:cNvPicPr>
          <p:nvPr/>
        </p:nvPicPr>
        <p:blipFill>
          <a:blip r:embed="rId2"/>
          <a:srcRect/>
          <a:stretch>
            <a:fillRect/>
          </a:stretch>
        </p:blipFill>
        <p:spPr>
          <a:xfrm>
            <a:off x="-3047" y="10"/>
            <a:ext cx="12191999" cy="6857990"/>
          </a:xfrm>
          <a:prstGeom prst="rect">
            <a:avLst/>
          </a:prstGeom>
        </p:spPr>
      </p:pic>
      <p:sp>
        <p:nvSpPr>
          <p:cNvPr id="6" name="タイトル 5">
            <a:extLst>
              <a:ext uri="{FF2B5EF4-FFF2-40B4-BE49-F238E27FC236}">
                <a16:creationId xmlns:a16="http://schemas.microsoft.com/office/drawing/2014/main" id="{0A43390A-98F5-66E9-4D26-B5AAEBDC232D}"/>
              </a:ext>
            </a:extLst>
          </p:cNvPr>
          <p:cNvSpPr>
            <a:spLocks noGrp="1"/>
          </p:cNvSpPr>
          <p:nvPr>
            <p:ph type="title"/>
          </p:nvPr>
        </p:nvSpPr>
        <p:spPr/>
        <p:txBody>
          <a:bodyPr/>
          <a:lstStyle/>
          <a:p>
            <a:r>
              <a:rPr lang="vi-VN" altLang="ja-JP" dirty="0"/>
              <a:t>Q&amp;A</a:t>
            </a:r>
            <a:endParaRPr lang="ja-JP" altLang="en-US"/>
          </a:p>
        </p:txBody>
      </p:sp>
    </p:spTree>
    <p:extLst>
      <p:ext uri="{BB962C8B-B14F-4D97-AF65-F5344CB8AC3E}">
        <p14:creationId xmlns:p14="http://schemas.microsoft.com/office/powerpoint/2010/main" val="2278877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063756BA-9465-0AB1-A992-AEE4FDA32E71}"/>
              </a:ext>
            </a:extLst>
          </p:cNvPr>
          <p:cNvSpPr>
            <a:spLocks noGrp="1"/>
          </p:cNvSpPr>
          <p:nvPr>
            <p:ph type="title"/>
          </p:nvPr>
        </p:nvSpPr>
        <p:spPr>
          <a:xfrm>
            <a:off x="1137035" y="609600"/>
            <a:ext cx="4309608" cy="1330839"/>
          </a:xfrm>
        </p:spPr>
        <p:txBody>
          <a:bodyPr>
            <a:normAutofit/>
          </a:bodyPr>
          <a:lstStyle/>
          <a:p>
            <a:r>
              <a:rPr kumimoji="1" lang="vi-VN" altLang="ja-JP" dirty="0"/>
              <a:t>INULIN - CHẤT XƠ HOÀ TAN</a:t>
            </a:r>
            <a:endParaRPr kumimoji="1" lang="ja-JP" altLang="en-US"/>
          </a:p>
        </p:txBody>
      </p:sp>
      <p:sp>
        <p:nvSpPr>
          <p:cNvPr id="3" name="コンテンツ プレースホルダー 2">
            <a:extLst>
              <a:ext uri="{FF2B5EF4-FFF2-40B4-BE49-F238E27FC236}">
                <a16:creationId xmlns:a16="http://schemas.microsoft.com/office/drawing/2014/main" id="{472A0259-06F7-9003-8A25-CA5607B78EAE}"/>
              </a:ext>
            </a:extLst>
          </p:cNvPr>
          <p:cNvSpPr>
            <a:spLocks noGrp="1"/>
          </p:cNvSpPr>
          <p:nvPr>
            <p:ph idx="1"/>
          </p:nvPr>
        </p:nvSpPr>
        <p:spPr>
          <a:xfrm>
            <a:off x="1137034" y="2194102"/>
            <a:ext cx="3158741" cy="3908586"/>
          </a:xfrm>
        </p:spPr>
        <p:txBody>
          <a:bodyPr>
            <a:normAutofit/>
          </a:bodyPr>
          <a:lstStyle/>
          <a:p>
            <a:r>
              <a:rPr kumimoji="1" lang="vi-VN" altLang="ja-JP" sz="2000" dirty="0"/>
              <a:t>Táo bón </a:t>
            </a:r>
          </a:p>
          <a:p>
            <a:r>
              <a:rPr lang="vi-VN" altLang="ja-JP" sz="2000" dirty="0"/>
              <a:t>Tiêu chảy </a:t>
            </a:r>
          </a:p>
          <a:p>
            <a:r>
              <a:rPr kumimoji="1" lang="vi-VN" altLang="ja-JP" sz="2000" dirty="0"/>
              <a:t>Hội chứng ruột kích thích </a:t>
            </a:r>
          </a:p>
          <a:p>
            <a:r>
              <a:rPr lang="vi-VN" altLang="ja-JP" sz="2000" dirty="0"/>
              <a:t>Dễ mất tập trung </a:t>
            </a:r>
          </a:p>
          <a:p>
            <a:r>
              <a:rPr kumimoji="1" lang="vi-VN" altLang="ja-JP" sz="2000" dirty="0"/>
              <a:t>Hay mệt mỏi </a:t>
            </a:r>
          </a:p>
          <a:p>
            <a:r>
              <a:rPr lang="vi-VN" altLang="ja-JP" sz="2000" dirty="0"/>
              <a:t>Tiêu hoá hay gặp đầy hơi, khó tiêu </a:t>
            </a:r>
          </a:p>
          <a:p>
            <a:r>
              <a:rPr lang="vi-VN" altLang="ja-JP" sz="2000" dirty="0"/>
              <a:t>Đường huyết cao </a:t>
            </a:r>
          </a:p>
          <a:p>
            <a:r>
              <a:rPr lang="vi-VN" altLang="ja-JP" sz="2000" dirty="0"/>
              <a:t>Muốn giảm cân </a:t>
            </a:r>
          </a:p>
          <a:p>
            <a:endParaRPr kumimoji="1" lang="ja-JP" altLang="en-US" sz="2000"/>
          </a:p>
        </p:txBody>
      </p:sp>
      <p:pic>
        <p:nvPicPr>
          <p:cNvPr id="4" name="Picture 4" descr="INULIN HỖ TRỢ SỨC KHOẺ ĐƯỜNG RUỘT 30 GÓI - THỰC PHẨM BẢO VỆ SỨC KHOẺ">
            <a:extLst>
              <a:ext uri="{FF2B5EF4-FFF2-40B4-BE49-F238E27FC236}">
                <a16:creationId xmlns:a16="http://schemas.microsoft.com/office/drawing/2014/main" id="{8DBC2B6E-7C06-17B3-ABE2-2870958DBD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326" r="3" b="3"/>
          <a:stretch>
            <a:fillRect/>
          </a:stretch>
        </p:blipFill>
        <p:spPr bwMode="auto">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35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3A4053A7-08FF-0E0B-E136-F30A8AA71C0C}"/>
              </a:ext>
            </a:extLst>
          </p:cNvPr>
          <p:cNvSpPr txBox="1"/>
          <p:nvPr/>
        </p:nvSpPr>
        <p:spPr>
          <a:xfrm>
            <a:off x="5547360" y="631481"/>
            <a:ext cx="3980577" cy="1938992"/>
          </a:xfrm>
          <a:prstGeom prst="rect">
            <a:avLst/>
          </a:prstGeom>
          <a:noFill/>
        </p:spPr>
        <p:txBody>
          <a:bodyPr wrap="none" rtlCol="0">
            <a:spAutoFit/>
          </a:bodyPr>
          <a:lstStyle/>
          <a:p>
            <a:r>
              <a:rPr kumimoji="1" lang="vi-VN" altLang="ja-JP" sz="2000" b="1" u="sng" dirty="0">
                <a:latin typeface="Times" pitchFamily="2" charset="0"/>
              </a:rPr>
              <a:t>Công dụng</a:t>
            </a:r>
          </a:p>
          <a:p>
            <a:pPr marL="285750" indent="-285750">
              <a:buFontTx/>
              <a:buChar char="-"/>
            </a:pPr>
            <a:r>
              <a:rPr lang="vi-VN" altLang="ja-JP" sz="2000" dirty="0">
                <a:latin typeface="Times" pitchFamily="2" charset="0"/>
              </a:rPr>
              <a:t>Hỗ trợ sức khoẻ đường ruột </a:t>
            </a:r>
          </a:p>
          <a:p>
            <a:pPr marL="285750" indent="-285750">
              <a:buFontTx/>
              <a:buChar char="-"/>
            </a:pPr>
            <a:r>
              <a:rPr lang="vi-VN" altLang="ja-JP" sz="2000" dirty="0">
                <a:latin typeface="Times" pitchFamily="2" charset="0"/>
              </a:rPr>
              <a:t>Hỗ trợ giảm hấp thụ đường sau ăn</a:t>
            </a:r>
          </a:p>
          <a:p>
            <a:pPr marL="285750" indent="-285750">
              <a:buFontTx/>
              <a:buChar char="-"/>
            </a:pPr>
            <a:r>
              <a:rPr lang="vi-VN" altLang="ja-JP" sz="2000" dirty="0">
                <a:latin typeface="Times" pitchFamily="2" charset="0"/>
              </a:rPr>
              <a:t>Hỗ trợ tiêu hoá, giảm táo bón</a:t>
            </a:r>
          </a:p>
          <a:p>
            <a:pPr marL="285750" indent="-285750">
              <a:buFontTx/>
              <a:buChar char="-"/>
            </a:pPr>
            <a:r>
              <a:rPr lang="vi-VN" altLang="ja-JP" sz="2000" dirty="0">
                <a:latin typeface="Times" pitchFamily="2" charset="0"/>
              </a:rPr>
              <a:t>Hỗ trợ ăn kiêng</a:t>
            </a:r>
          </a:p>
          <a:p>
            <a:endParaRPr kumimoji="1" lang="ja-JP" altLang="en-US" sz="2000">
              <a:latin typeface="Times" pitchFamily="2" charset="0"/>
            </a:endParaRPr>
          </a:p>
        </p:txBody>
      </p:sp>
      <p:sp>
        <p:nvSpPr>
          <p:cNvPr id="8" name="テキスト ボックス 7">
            <a:extLst>
              <a:ext uri="{FF2B5EF4-FFF2-40B4-BE49-F238E27FC236}">
                <a16:creationId xmlns:a16="http://schemas.microsoft.com/office/drawing/2014/main" id="{089847AF-73E9-6FD1-8848-AE816E0A19D1}"/>
              </a:ext>
            </a:extLst>
          </p:cNvPr>
          <p:cNvSpPr txBox="1"/>
          <p:nvPr/>
        </p:nvSpPr>
        <p:spPr>
          <a:xfrm>
            <a:off x="5547360" y="2348535"/>
            <a:ext cx="6156960" cy="1938992"/>
          </a:xfrm>
          <a:prstGeom prst="rect">
            <a:avLst/>
          </a:prstGeom>
          <a:noFill/>
        </p:spPr>
        <p:txBody>
          <a:bodyPr wrap="square" rtlCol="0">
            <a:spAutoFit/>
          </a:bodyPr>
          <a:lstStyle/>
          <a:p>
            <a:r>
              <a:rPr kumimoji="1" lang="vi-VN" altLang="ja-JP" sz="2000" b="1" u="sng" dirty="0">
                <a:latin typeface="Times" pitchFamily="2" charset="0"/>
              </a:rPr>
              <a:t>Đối tượng khuyến khích sử dụng</a:t>
            </a:r>
          </a:p>
          <a:p>
            <a:pPr marL="285750" indent="-285750">
              <a:buFontTx/>
              <a:buChar char="-"/>
            </a:pPr>
            <a:r>
              <a:rPr lang="vi-VN" altLang="ja-JP" sz="2000" dirty="0">
                <a:latin typeface="Times" pitchFamily="2" charset="0"/>
              </a:rPr>
              <a:t>Bệnh nhân bị tiểu đường </a:t>
            </a:r>
          </a:p>
          <a:p>
            <a:pPr marL="285750" indent="-285750">
              <a:buFontTx/>
              <a:buChar char="-"/>
            </a:pPr>
            <a:r>
              <a:rPr kumimoji="1" lang="vi-VN" altLang="ja-JP" sz="2000" dirty="0">
                <a:latin typeface="Times" pitchFamily="2" charset="0"/>
              </a:rPr>
              <a:t>Người muốn kiểm soát lượng đường trong máu </a:t>
            </a:r>
          </a:p>
          <a:p>
            <a:pPr marL="285750" indent="-285750">
              <a:buFontTx/>
              <a:buChar char="-"/>
            </a:pPr>
            <a:r>
              <a:rPr lang="vi-VN" altLang="ja-JP" sz="2000" dirty="0">
                <a:latin typeface="Times" pitchFamily="2" charset="0"/>
              </a:rPr>
              <a:t>Người đang ăn kiêng</a:t>
            </a:r>
          </a:p>
          <a:p>
            <a:pPr marL="285750" indent="-285750">
              <a:buFontTx/>
              <a:buChar char="-"/>
            </a:pPr>
            <a:r>
              <a:rPr kumimoji="1" lang="vi-VN" altLang="ja-JP" sz="2000" dirty="0">
                <a:latin typeface="Times" pitchFamily="2" charset="0"/>
              </a:rPr>
              <a:t>Người bị các vấn đề về đường ruột, tiêu hoá như táo báo, tiêu chảy…</a:t>
            </a:r>
            <a:endParaRPr kumimoji="1" lang="ja-JP" altLang="en-US" sz="2000">
              <a:latin typeface="Times" pitchFamily="2" charset="0"/>
            </a:endParaRPr>
          </a:p>
        </p:txBody>
      </p:sp>
      <p:sp>
        <p:nvSpPr>
          <p:cNvPr id="9" name="テキスト ボックス 8">
            <a:extLst>
              <a:ext uri="{FF2B5EF4-FFF2-40B4-BE49-F238E27FC236}">
                <a16:creationId xmlns:a16="http://schemas.microsoft.com/office/drawing/2014/main" id="{1F890D4D-1D78-69B8-B475-6CE87252DAA5}"/>
              </a:ext>
            </a:extLst>
          </p:cNvPr>
          <p:cNvSpPr txBox="1"/>
          <p:nvPr/>
        </p:nvSpPr>
        <p:spPr>
          <a:xfrm>
            <a:off x="5547360" y="4287527"/>
            <a:ext cx="5868914" cy="1938992"/>
          </a:xfrm>
          <a:prstGeom prst="rect">
            <a:avLst/>
          </a:prstGeom>
          <a:noFill/>
        </p:spPr>
        <p:txBody>
          <a:bodyPr wrap="none" rtlCol="0">
            <a:spAutoFit/>
          </a:bodyPr>
          <a:lstStyle/>
          <a:p>
            <a:r>
              <a:rPr kumimoji="1" lang="vi-VN" altLang="ja-JP" sz="2000" b="1" u="sng" dirty="0">
                <a:latin typeface="Times" pitchFamily="2" charset="0"/>
              </a:rPr>
              <a:t>Hàm lượng và liều dùng </a:t>
            </a:r>
          </a:p>
          <a:p>
            <a:r>
              <a:rPr lang="vi-VN" altLang="ja-JP" sz="2000" dirty="0">
                <a:latin typeface="Times" pitchFamily="2" charset="0"/>
              </a:rPr>
              <a:t>Thành phần chính: Inulin</a:t>
            </a:r>
            <a:endParaRPr kumimoji="1" lang="vi-VN" altLang="ja-JP" sz="2000" dirty="0">
              <a:latin typeface="Times" pitchFamily="2" charset="0"/>
            </a:endParaRPr>
          </a:p>
          <a:p>
            <a:r>
              <a:rPr lang="vi-VN" altLang="ja-JP" sz="2000" dirty="0">
                <a:latin typeface="Times" pitchFamily="2" charset="0"/>
              </a:rPr>
              <a:t>1 gói hàm lượng Inulin là 3.4g</a:t>
            </a:r>
          </a:p>
          <a:p>
            <a:r>
              <a:rPr kumimoji="1" lang="vi-VN" altLang="ja-JP" sz="2000" dirty="0">
                <a:latin typeface="Times" pitchFamily="2" charset="0"/>
              </a:rPr>
              <a:t>1 ngày dùng 1-2 gói trước hoặc sau bữa ăn </a:t>
            </a:r>
          </a:p>
          <a:p>
            <a:r>
              <a:rPr kumimoji="1" lang="vi-VN" altLang="ja-JP" sz="2000" dirty="0">
                <a:latin typeface="Times" pitchFamily="2" charset="0"/>
              </a:rPr>
              <a:t>Pha với nước ấm </a:t>
            </a:r>
          </a:p>
          <a:p>
            <a:r>
              <a:rPr lang="vi-VN" altLang="ja-JP" sz="2000" dirty="0">
                <a:latin typeface="Times" pitchFamily="2" charset="0"/>
              </a:rPr>
              <a:t>Nên uống chung với nhiều nước để cho hiệu quả rõ rệt</a:t>
            </a:r>
            <a:endParaRPr kumimoji="1" lang="ja-JP" altLang="en-US" sz="2000">
              <a:latin typeface="Times" pitchFamily="2" charset="0"/>
            </a:endParaRPr>
          </a:p>
        </p:txBody>
      </p:sp>
      <p:sp>
        <p:nvSpPr>
          <p:cNvPr id="10" name="テキスト ボックス 9">
            <a:extLst>
              <a:ext uri="{FF2B5EF4-FFF2-40B4-BE49-F238E27FC236}">
                <a16:creationId xmlns:a16="http://schemas.microsoft.com/office/drawing/2014/main" id="{28E86345-1F5A-F28C-3D83-99241F3D312F}"/>
              </a:ext>
            </a:extLst>
          </p:cNvPr>
          <p:cNvSpPr txBox="1"/>
          <p:nvPr/>
        </p:nvSpPr>
        <p:spPr>
          <a:xfrm>
            <a:off x="1019567" y="476749"/>
            <a:ext cx="4049953" cy="1384995"/>
          </a:xfrm>
          <a:prstGeom prst="rect">
            <a:avLst/>
          </a:prstGeom>
          <a:noFill/>
        </p:spPr>
        <p:txBody>
          <a:bodyPr wrap="square" rtlCol="0">
            <a:spAutoFit/>
          </a:bodyPr>
          <a:lstStyle/>
          <a:p>
            <a:r>
              <a:rPr kumimoji="1" lang="vi-VN" altLang="ja-JP" sz="2800" b="1" u="sng" dirty="0">
                <a:latin typeface="Times" pitchFamily="2" charset="0"/>
              </a:rPr>
              <a:t>INULIN HỖ TRỢ </a:t>
            </a:r>
          </a:p>
          <a:p>
            <a:r>
              <a:rPr kumimoji="1" lang="vi-VN" altLang="ja-JP" sz="2800" b="1" u="sng" dirty="0">
                <a:latin typeface="Times" pitchFamily="2" charset="0"/>
              </a:rPr>
              <a:t>SỨC KHOẺ ĐƯỜNG RUỘT</a:t>
            </a:r>
            <a:endParaRPr kumimoji="1" lang="ja-JP" altLang="en-US" sz="2800" b="1" u="sng">
              <a:latin typeface="Times" pitchFamily="2" charset="0"/>
            </a:endParaRPr>
          </a:p>
        </p:txBody>
      </p:sp>
      <p:pic>
        <p:nvPicPr>
          <p:cNvPr id="2" name="Picture 4" descr="INULIN HỖ TRỢ SỨC KHOẺ ĐƯỜNG RUỘT 30 GÓI - THỰC PHẨM BẢO VỆ SỨC KHOẺ">
            <a:extLst>
              <a:ext uri="{FF2B5EF4-FFF2-40B4-BE49-F238E27FC236}">
                <a16:creationId xmlns:a16="http://schemas.microsoft.com/office/drawing/2014/main" id="{904FD3C7-7D53-5680-96FB-0A7D225021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567" y="1951712"/>
            <a:ext cx="4429539" cy="4429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844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CD81A5-891F-60A7-26CA-089A5D6DE899}"/>
              </a:ext>
            </a:extLst>
          </p:cNvPr>
          <p:cNvSpPr>
            <a:spLocks noGrp="1"/>
          </p:cNvSpPr>
          <p:nvPr>
            <p:ph type="title"/>
          </p:nvPr>
        </p:nvSpPr>
        <p:spPr/>
        <p:txBody>
          <a:bodyPr/>
          <a:lstStyle/>
          <a:p>
            <a:r>
              <a:rPr kumimoji="1" lang="vi-VN" altLang="ja-JP" dirty="0"/>
              <a:t>VÌ SAO CHÚNG TA CẦN CHẤT XƠ? </a:t>
            </a:r>
            <a:endParaRPr kumimoji="1" lang="ja-JP" altLang="en-US"/>
          </a:p>
        </p:txBody>
      </p:sp>
      <p:sp>
        <p:nvSpPr>
          <p:cNvPr id="3" name="コンテンツ プレースホルダー 2">
            <a:extLst>
              <a:ext uri="{FF2B5EF4-FFF2-40B4-BE49-F238E27FC236}">
                <a16:creationId xmlns:a16="http://schemas.microsoft.com/office/drawing/2014/main" id="{31481E35-4002-C3FB-71B6-A7DB67CF2B60}"/>
              </a:ext>
            </a:extLst>
          </p:cNvPr>
          <p:cNvSpPr>
            <a:spLocks noGrp="1"/>
          </p:cNvSpPr>
          <p:nvPr>
            <p:ph idx="1"/>
          </p:nvPr>
        </p:nvSpPr>
        <p:spPr/>
        <p:txBody>
          <a:bodyPr/>
          <a:lstStyle/>
          <a:p>
            <a:r>
              <a:rPr kumimoji="1" lang="vi-VN" altLang="ja-JP" dirty="0"/>
              <a:t>ĐỂ DỄ ĐI VỆ SINH</a:t>
            </a:r>
          </a:p>
          <a:p>
            <a:r>
              <a:rPr lang="vi-VN" altLang="ja-JP" dirty="0"/>
              <a:t>Bảo vệ tim mạch bằng cách giảm cholesterol </a:t>
            </a:r>
          </a:p>
          <a:p>
            <a:r>
              <a:rPr kumimoji="1" lang="vi-VN" altLang="ja-JP" dirty="0"/>
              <a:t>Ổn định đường huyết </a:t>
            </a:r>
          </a:p>
          <a:p>
            <a:r>
              <a:rPr lang="vi-VN" altLang="ja-JP" dirty="0"/>
              <a:t>Giảm cân </a:t>
            </a:r>
          </a:p>
          <a:p>
            <a:r>
              <a:rPr kumimoji="1" lang="vi-VN" altLang="ja-JP" dirty="0"/>
              <a:t>Phòng ngừa ung thư </a:t>
            </a:r>
          </a:p>
          <a:p>
            <a:r>
              <a:rPr lang="vi-VN" altLang="ja-JP" dirty="0"/>
              <a:t>Tăng miễn dịch </a:t>
            </a:r>
          </a:p>
          <a:p>
            <a:r>
              <a:rPr kumimoji="1" lang="vi-VN" altLang="ja-JP" dirty="0"/>
              <a:t>Giảm viêm nhiễm </a:t>
            </a:r>
          </a:p>
          <a:p>
            <a:r>
              <a:rPr lang="vi-VN" altLang="ja-JP" dirty="0"/>
              <a:t>Phòng ngừa tiểu đường tuýp 2</a:t>
            </a:r>
            <a:endParaRPr kumimoji="1" lang="ja-JP" altLang="en-US"/>
          </a:p>
        </p:txBody>
      </p:sp>
    </p:spTree>
    <p:extLst>
      <p:ext uri="{BB962C8B-B14F-4D97-AF65-F5344CB8AC3E}">
        <p14:creationId xmlns:p14="http://schemas.microsoft.com/office/powerpoint/2010/main" val="82598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linds(horizontal)">
                                      <p:cBhvr>
                                        <p:cTn id="18" dur="500"/>
                                        <p:tgtEl>
                                          <p:spTgt spid="3">
                                            <p:txEl>
                                              <p:pRg st="3" end="3"/>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linds(horizontal)">
                                      <p:cBhvr>
                                        <p:cTn id="21" dur="500"/>
                                        <p:tgtEl>
                                          <p:spTgt spid="3">
                                            <p:txEl>
                                              <p:pRg st="4" end="4"/>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blinds(horizontal)">
                                      <p:cBhvr>
                                        <p:cTn id="24" dur="500"/>
                                        <p:tgtEl>
                                          <p:spTgt spid="3">
                                            <p:txEl>
                                              <p:pRg st="5" end="5"/>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blinds(horizontal)">
                                      <p:cBhvr>
                                        <p:cTn id="27" dur="500"/>
                                        <p:tgtEl>
                                          <p:spTgt spid="3">
                                            <p:txEl>
                                              <p:pRg st="6" end="6"/>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blinds(horizontal)">
                                      <p:cBhvr>
                                        <p:cTn id="3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87152E-53D0-9C35-5CD9-3E51AFFD3D63}"/>
              </a:ext>
            </a:extLst>
          </p:cNvPr>
          <p:cNvSpPr>
            <a:spLocks noGrp="1"/>
          </p:cNvSpPr>
          <p:nvPr>
            <p:ph type="title"/>
          </p:nvPr>
        </p:nvSpPr>
        <p:spPr/>
        <p:txBody>
          <a:bodyPr/>
          <a:lstStyle/>
          <a:p>
            <a:r>
              <a:rPr kumimoji="1" lang="vi-VN" altLang="ja-JP" dirty="0"/>
              <a:t>KHẨU PHẦN ĂN MỖI NGÀY CHÚNG TA BỔ SUNG ĐỦ CHẤT XƠ CHƯA? </a:t>
            </a:r>
            <a:endParaRPr kumimoji="1" lang="ja-JP" altLang="en-US"/>
          </a:p>
        </p:txBody>
      </p:sp>
      <p:sp>
        <p:nvSpPr>
          <p:cNvPr id="3" name="コンテンツ プレースホルダー 2">
            <a:extLst>
              <a:ext uri="{FF2B5EF4-FFF2-40B4-BE49-F238E27FC236}">
                <a16:creationId xmlns:a16="http://schemas.microsoft.com/office/drawing/2014/main" id="{7F949553-F11F-C845-757E-8C35E9EFF8E5}"/>
              </a:ext>
            </a:extLst>
          </p:cNvPr>
          <p:cNvSpPr>
            <a:spLocks noGrp="1"/>
          </p:cNvSpPr>
          <p:nvPr>
            <p:ph idx="1"/>
          </p:nvPr>
        </p:nvSpPr>
        <p:spPr>
          <a:xfrm>
            <a:off x="838200" y="1825625"/>
            <a:ext cx="10515600" cy="641804"/>
          </a:xfrm>
        </p:spPr>
        <p:txBody>
          <a:bodyPr/>
          <a:lstStyle/>
          <a:p>
            <a:pPr marL="0" indent="0">
              <a:buNone/>
            </a:pPr>
            <a:r>
              <a:rPr lang="vi-VN" altLang="ja-JP" dirty="0">
                <a:latin typeface="Times New Roman" panose="02020603050405020304" pitchFamily="18" charset="0"/>
                <a:cs typeface="Times New Roman" panose="02020603050405020304" pitchFamily="18" charset="0"/>
              </a:rPr>
              <a:t>Đây là một vài ví dụ về bữa ăn của team văn phòng </a:t>
            </a:r>
            <a:endParaRPr kumimoji="1" lang="ja-JP" altLang="en-US">
              <a:latin typeface="Times New Roman" panose="02020603050405020304" pitchFamily="18" charset="0"/>
              <a:cs typeface="Times New Roman" panose="02020603050405020304" pitchFamily="18" charset="0"/>
            </a:endParaRPr>
          </a:p>
        </p:txBody>
      </p:sp>
      <p:pic>
        <p:nvPicPr>
          <p:cNvPr id="4" name="図 3">
            <a:extLst>
              <a:ext uri="{FF2B5EF4-FFF2-40B4-BE49-F238E27FC236}">
                <a16:creationId xmlns:a16="http://schemas.microsoft.com/office/drawing/2014/main" id="{6D36B6FA-EFFF-9A56-9EA2-6FAFB93B927C}"/>
              </a:ext>
            </a:extLst>
          </p:cNvPr>
          <p:cNvPicPr>
            <a:picLocks noChangeAspect="1"/>
          </p:cNvPicPr>
          <p:nvPr/>
        </p:nvPicPr>
        <p:blipFill>
          <a:blip r:embed="rId2"/>
          <a:stretch>
            <a:fillRect/>
          </a:stretch>
        </p:blipFill>
        <p:spPr>
          <a:xfrm>
            <a:off x="998764" y="2336800"/>
            <a:ext cx="2487386" cy="3316514"/>
          </a:xfrm>
          <a:prstGeom prst="rect">
            <a:avLst/>
          </a:prstGeom>
        </p:spPr>
      </p:pic>
      <p:sp>
        <p:nvSpPr>
          <p:cNvPr id="5" name="テキスト ボックス 4">
            <a:extLst>
              <a:ext uri="{FF2B5EF4-FFF2-40B4-BE49-F238E27FC236}">
                <a16:creationId xmlns:a16="http://schemas.microsoft.com/office/drawing/2014/main" id="{E425E6A6-9AA3-454C-3168-F569E843FCE9}"/>
              </a:ext>
            </a:extLst>
          </p:cNvPr>
          <p:cNvSpPr txBox="1"/>
          <p:nvPr/>
        </p:nvSpPr>
        <p:spPr>
          <a:xfrm>
            <a:off x="998763" y="5795157"/>
            <a:ext cx="2487387" cy="646331"/>
          </a:xfrm>
          <a:prstGeom prst="rect">
            <a:avLst/>
          </a:prstGeom>
          <a:noFill/>
        </p:spPr>
        <p:txBody>
          <a:bodyPr wrap="square" rtlCol="0">
            <a:spAutoFit/>
          </a:bodyPr>
          <a:lstStyle/>
          <a:p>
            <a:r>
              <a:rPr kumimoji="1" lang="vi-VN" altLang="ja-JP" dirty="0"/>
              <a:t>Sáng: bánh ngọt hoặc bánh mì, xôi..</a:t>
            </a:r>
            <a:endParaRPr kumimoji="1" lang="ja-JP" altLang="en-US"/>
          </a:p>
        </p:txBody>
      </p:sp>
      <p:pic>
        <p:nvPicPr>
          <p:cNvPr id="6" name="図 5">
            <a:extLst>
              <a:ext uri="{FF2B5EF4-FFF2-40B4-BE49-F238E27FC236}">
                <a16:creationId xmlns:a16="http://schemas.microsoft.com/office/drawing/2014/main" id="{4F2A53C2-CD31-8083-9042-A601C6A86B37}"/>
              </a:ext>
            </a:extLst>
          </p:cNvPr>
          <p:cNvPicPr>
            <a:picLocks noChangeAspect="1"/>
          </p:cNvPicPr>
          <p:nvPr/>
        </p:nvPicPr>
        <p:blipFill>
          <a:blip r:embed="rId3"/>
          <a:stretch>
            <a:fillRect/>
          </a:stretch>
        </p:blipFill>
        <p:spPr>
          <a:xfrm>
            <a:off x="3486150" y="2336800"/>
            <a:ext cx="2487387" cy="3316516"/>
          </a:xfrm>
          <a:prstGeom prst="rect">
            <a:avLst/>
          </a:prstGeom>
        </p:spPr>
      </p:pic>
      <p:sp>
        <p:nvSpPr>
          <p:cNvPr id="7" name="テキスト ボックス 6">
            <a:extLst>
              <a:ext uri="{FF2B5EF4-FFF2-40B4-BE49-F238E27FC236}">
                <a16:creationId xmlns:a16="http://schemas.microsoft.com/office/drawing/2014/main" id="{7B5A4814-3F22-7D09-2BC8-B56481BAA466}"/>
              </a:ext>
            </a:extLst>
          </p:cNvPr>
          <p:cNvSpPr txBox="1"/>
          <p:nvPr/>
        </p:nvSpPr>
        <p:spPr>
          <a:xfrm>
            <a:off x="3841907" y="5795159"/>
            <a:ext cx="3109569" cy="369332"/>
          </a:xfrm>
          <a:prstGeom prst="rect">
            <a:avLst/>
          </a:prstGeom>
          <a:noFill/>
        </p:spPr>
        <p:txBody>
          <a:bodyPr wrap="none" rtlCol="0">
            <a:spAutoFit/>
          </a:bodyPr>
          <a:lstStyle/>
          <a:p>
            <a:r>
              <a:rPr kumimoji="1" lang="vi-VN" altLang="ja-JP" dirty="0"/>
              <a:t>Trưa: cơm hộp hoặc mì tôm </a:t>
            </a:r>
            <a:endParaRPr kumimoji="1" lang="ja-JP" altLang="en-US"/>
          </a:p>
        </p:txBody>
      </p:sp>
      <p:pic>
        <p:nvPicPr>
          <p:cNvPr id="8" name="図 7">
            <a:extLst>
              <a:ext uri="{FF2B5EF4-FFF2-40B4-BE49-F238E27FC236}">
                <a16:creationId xmlns:a16="http://schemas.microsoft.com/office/drawing/2014/main" id="{FE4887AF-0D81-65A6-AE49-9D9A57C56F9E}"/>
              </a:ext>
            </a:extLst>
          </p:cNvPr>
          <p:cNvPicPr>
            <a:picLocks noChangeAspect="1"/>
          </p:cNvPicPr>
          <p:nvPr/>
        </p:nvPicPr>
        <p:blipFill>
          <a:blip r:embed="rId4"/>
          <a:stretch>
            <a:fillRect/>
          </a:stretch>
        </p:blipFill>
        <p:spPr>
          <a:xfrm>
            <a:off x="5930742" y="2336800"/>
            <a:ext cx="1492431" cy="3316514"/>
          </a:xfrm>
          <a:prstGeom prst="rect">
            <a:avLst/>
          </a:prstGeom>
        </p:spPr>
      </p:pic>
      <p:pic>
        <p:nvPicPr>
          <p:cNvPr id="9" name="図 8">
            <a:extLst>
              <a:ext uri="{FF2B5EF4-FFF2-40B4-BE49-F238E27FC236}">
                <a16:creationId xmlns:a16="http://schemas.microsoft.com/office/drawing/2014/main" id="{23A56468-5B31-90D1-6DE2-ECE46FC431F8}"/>
              </a:ext>
            </a:extLst>
          </p:cNvPr>
          <p:cNvPicPr>
            <a:picLocks noChangeAspect="1"/>
          </p:cNvPicPr>
          <p:nvPr/>
        </p:nvPicPr>
        <p:blipFill>
          <a:blip r:embed="rId5"/>
          <a:stretch>
            <a:fillRect/>
          </a:stretch>
        </p:blipFill>
        <p:spPr>
          <a:xfrm>
            <a:off x="7423173" y="2335151"/>
            <a:ext cx="2487387" cy="3316516"/>
          </a:xfrm>
          <a:prstGeom prst="rect">
            <a:avLst/>
          </a:prstGeom>
        </p:spPr>
      </p:pic>
      <p:sp>
        <p:nvSpPr>
          <p:cNvPr id="10" name="テキスト ボックス 9">
            <a:extLst>
              <a:ext uri="{FF2B5EF4-FFF2-40B4-BE49-F238E27FC236}">
                <a16:creationId xmlns:a16="http://schemas.microsoft.com/office/drawing/2014/main" id="{8C49CD3F-8A02-33FC-93D1-743F748DBF7B}"/>
              </a:ext>
            </a:extLst>
          </p:cNvPr>
          <p:cNvSpPr txBox="1"/>
          <p:nvPr/>
        </p:nvSpPr>
        <p:spPr>
          <a:xfrm>
            <a:off x="8125302" y="5754791"/>
            <a:ext cx="1476686" cy="369332"/>
          </a:xfrm>
          <a:prstGeom prst="rect">
            <a:avLst/>
          </a:prstGeom>
          <a:noFill/>
        </p:spPr>
        <p:txBody>
          <a:bodyPr wrap="none" rtlCol="0">
            <a:spAutoFit/>
          </a:bodyPr>
          <a:lstStyle/>
          <a:p>
            <a:r>
              <a:rPr kumimoji="1" lang="vi-VN" altLang="ja-JP" dirty="0"/>
              <a:t>Tối cơm nhà</a:t>
            </a:r>
            <a:endParaRPr kumimoji="1" lang="ja-JP" altLang="en-US"/>
          </a:p>
        </p:txBody>
      </p:sp>
    </p:spTree>
    <p:extLst>
      <p:ext uri="{BB962C8B-B14F-4D97-AF65-F5344CB8AC3E}">
        <p14:creationId xmlns:p14="http://schemas.microsoft.com/office/powerpoint/2010/main" val="2916494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93A8B6-7D45-1ABE-398E-7DC325A766A8}"/>
              </a:ext>
            </a:extLst>
          </p:cNvPr>
          <p:cNvSpPr>
            <a:spLocks noGrp="1"/>
          </p:cNvSpPr>
          <p:nvPr>
            <p:ph type="title"/>
          </p:nvPr>
        </p:nvSpPr>
        <p:spPr/>
        <p:txBody>
          <a:bodyPr/>
          <a:lstStyle/>
          <a:p>
            <a:r>
              <a:rPr kumimoji="1" lang="vi-VN" altLang="ja-JP" dirty="0"/>
              <a:t>NẾU THIẾU CHẤT XƠ THÌ…?</a:t>
            </a:r>
            <a:endParaRPr kumimoji="1" lang="ja-JP" altLang="en-US"/>
          </a:p>
        </p:txBody>
      </p:sp>
      <p:sp>
        <p:nvSpPr>
          <p:cNvPr id="3" name="コンテンツ プレースホルダー 2">
            <a:extLst>
              <a:ext uri="{FF2B5EF4-FFF2-40B4-BE49-F238E27FC236}">
                <a16:creationId xmlns:a16="http://schemas.microsoft.com/office/drawing/2014/main" id="{96F2A64C-6FE2-D3B9-2084-FA98801A9992}"/>
              </a:ext>
            </a:extLst>
          </p:cNvPr>
          <p:cNvSpPr>
            <a:spLocks noGrp="1"/>
          </p:cNvSpPr>
          <p:nvPr>
            <p:ph idx="1"/>
          </p:nvPr>
        </p:nvSpPr>
        <p:spPr/>
        <p:txBody>
          <a:bodyPr/>
          <a:lstStyle/>
          <a:p>
            <a:r>
              <a:rPr kumimoji="1" lang="vi-VN" altLang="ja-JP" dirty="0">
                <a:latin typeface="Times New Roman" panose="02020603050405020304" pitchFamily="18" charset="0"/>
                <a:cs typeface="Times New Roman" panose="02020603050405020304" pitchFamily="18" charset="0"/>
              </a:rPr>
              <a:t>Rối loạn tiêu hoá vd như táo bón mãn tính, đầy bụng, khó tiêu… </a:t>
            </a:r>
          </a:p>
          <a:p>
            <a:r>
              <a:rPr kumimoji="1" lang="vi-VN" altLang="ja-JP" dirty="0">
                <a:latin typeface="Times New Roman" panose="02020603050405020304" pitchFamily="18" charset="0"/>
                <a:cs typeface="Times New Roman" panose="02020603050405020304" pitchFamily="18" charset="0"/>
              </a:rPr>
              <a:t>Dễ tăng cân, nhanh đói, thèm ăn vặt </a:t>
            </a:r>
          </a:p>
          <a:p>
            <a:r>
              <a:rPr lang="vi-VN" altLang="ja-JP" dirty="0">
                <a:latin typeface="Times New Roman" panose="02020603050405020304" pitchFamily="18" charset="0"/>
                <a:cs typeface="Times New Roman" panose="02020603050405020304" pitchFamily="18" charset="0"/>
              </a:rPr>
              <a:t>Tăng cholesterol xấu, đường huyết mất ổn định </a:t>
            </a:r>
          </a:p>
          <a:p>
            <a:r>
              <a:rPr kumimoji="1" lang="vi-VN" altLang="ja-JP" dirty="0">
                <a:latin typeface="Times New Roman" panose="02020603050405020304" pitchFamily="18" charset="0"/>
                <a:cs typeface="Times New Roman" panose="02020603050405020304" pitchFamily="18" charset="0"/>
              </a:rPr>
              <a:t>Hệ miễn dịch suy yếu </a:t>
            </a:r>
          </a:p>
          <a:p>
            <a:r>
              <a:rPr lang="vi-VN" altLang="ja-JP" dirty="0">
                <a:latin typeface="Times New Roman" panose="02020603050405020304" pitchFamily="18" charset="0"/>
                <a:cs typeface="Times New Roman" panose="02020603050405020304" pitchFamily="18" charset="0"/>
              </a:rPr>
              <a:t>Nguy cơ tiểu đường tăng </a:t>
            </a:r>
          </a:p>
          <a:p>
            <a:r>
              <a:rPr kumimoji="1" lang="vi-VN" altLang="ja-JP" dirty="0">
                <a:latin typeface="Times New Roman" panose="02020603050405020304" pitchFamily="18" charset="0"/>
                <a:cs typeface="Times New Roman" panose="02020603050405020304" pitchFamily="18" charset="0"/>
              </a:rPr>
              <a:t>Nguy cơ mắc các bệnh tim mạch tăng </a:t>
            </a:r>
          </a:p>
          <a:p>
            <a:r>
              <a:rPr lang="vi-VN" altLang="ja-JP" dirty="0">
                <a:latin typeface="Times New Roman" panose="02020603050405020304" pitchFamily="18" charset="0"/>
                <a:cs typeface="Times New Roman" panose="02020603050405020304" pitchFamily="18" charset="0"/>
              </a:rPr>
              <a:t>Nguy cơ mắc ung thư cao </a:t>
            </a:r>
            <a:endParaRPr kumimoji="1" lang="ja-JP" alt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544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B75C4E9-B26B-A9F5-68F2-0A94B578F665}"/>
              </a:ext>
            </a:extLst>
          </p:cNvPr>
          <p:cNvSpPr>
            <a:spLocks noGrp="1"/>
          </p:cNvSpPr>
          <p:nvPr>
            <p:ph type="title"/>
          </p:nvPr>
        </p:nvSpPr>
        <p:spPr/>
        <p:txBody>
          <a:bodyPr>
            <a:normAutofit/>
          </a:bodyPr>
          <a:lstStyle/>
          <a:p>
            <a:r>
              <a:rPr kumimoji="1" lang="vi-VN" altLang="ja-JP" sz="3500" dirty="0"/>
              <a:t>VÌ SAO CHẤT XƠ QUAN TRỌNG VỚI SỨC KHOẺ CON NGƯỜI? </a:t>
            </a:r>
            <a:endParaRPr kumimoji="1" lang="ja-JP" altLang="en-US" sz="3500"/>
          </a:p>
        </p:txBody>
      </p:sp>
      <p:sp>
        <p:nvSpPr>
          <p:cNvPr id="3" name="コンテンツ プレースホルダー 2">
            <a:extLst>
              <a:ext uri="{FF2B5EF4-FFF2-40B4-BE49-F238E27FC236}">
                <a16:creationId xmlns:a16="http://schemas.microsoft.com/office/drawing/2014/main" id="{E23A8B32-97C4-2A54-D7A3-49C42971E516}"/>
              </a:ext>
            </a:extLst>
          </p:cNvPr>
          <p:cNvSpPr>
            <a:spLocks noGrp="1"/>
          </p:cNvSpPr>
          <p:nvPr>
            <p:ph idx="1"/>
          </p:nvPr>
        </p:nvSpPr>
        <p:spPr/>
        <p:txBody>
          <a:bodyPr>
            <a:normAutofit fontScale="85000" lnSpcReduction="20000"/>
          </a:bodyPr>
          <a:lstStyle/>
          <a:p>
            <a:r>
              <a:rPr kumimoji="1" lang="vi-VN" altLang="ja-JP" dirty="0">
                <a:latin typeface="Times New Roman" panose="02020603050405020304" pitchFamily="18" charset="0"/>
                <a:cs typeface="Times New Roman" panose="02020603050405020304" pitchFamily="18" charset="0"/>
              </a:rPr>
              <a:t>Chất xơ giúp gia tăng hệ khuẩn có lợi tại đường ruột. Lợi khuẩn đóng vai trò quan trọng trong việc tạo ra axit béo chuỗi ngắn khi ăn chất xơ và axit béo chuỗi ngắn đóng vai trò quan trọng đối với sức khoẻ. </a:t>
            </a:r>
          </a:p>
          <a:p>
            <a:r>
              <a:rPr lang="vi-VN" altLang="ja-JP" dirty="0">
                <a:latin typeface="Times New Roman" panose="02020603050405020304" pitchFamily="18" charset="0"/>
                <a:cs typeface="Times New Roman" panose="02020603050405020304" pitchFamily="18" charset="0"/>
              </a:rPr>
              <a:t>Axit béo chuỗi ngắn </a:t>
            </a:r>
          </a:p>
          <a:p>
            <a:pPr>
              <a:buFontTx/>
              <a:buChar char="-"/>
            </a:pPr>
            <a:r>
              <a:rPr lang="vi-VN" altLang="ja-JP" dirty="0">
                <a:latin typeface="Times New Roman" panose="02020603050405020304" pitchFamily="18" charset="0"/>
                <a:cs typeface="Times New Roman" panose="02020603050405020304" pitchFamily="18" charset="0"/>
              </a:rPr>
              <a:t>Giúp liên kết các tế bào niêm mạc ruột, bảo vệ ruột ngăn chứng “rò rỉ ruột”,khi các niêm mạc ruột bị tổn thương, tạo ra các lỗ hở lớn hơn bình thường khiến các vi khuẩn có hại xuyên qua màng ruột đi vào máu gây viêm cho cơ thể.</a:t>
            </a:r>
          </a:p>
          <a:p>
            <a:pPr>
              <a:buFontTx/>
              <a:buChar char="-"/>
            </a:pPr>
            <a:r>
              <a:rPr kumimoji="1" lang="vi-VN" altLang="ja-JP" dirty="0">
                <a:latin typeface="Times New Roman" panose="02020603050405020304" pitchFamily="18" charset="0"/>
                <a:cs typeface="Times New Roman" panose="02020603050405020304" pitchFamily="18" charset="0"/>
              </a:rPr>
              <a:t>Kiểm soát cảm giác no</a:t>
            </a:r>
          </a:p>
          <a:p>
            <a:pPr>
              <a:buFontTx/>
              <a:buChar char="-"/>
            </a:pPr>
            <a:r>
              <a:rPr lang="vi-VN" altLang="ja-JP" dirty="0">
                <a:latin typeface="Times New Roman" panose="02020603050405020304" pitchFamily="18" charset="0"/>
                <a:cs typeface="Times New Roman" panose="02020603050405020304" pitchFamily="18" charset="0"/>
              </a:rPr>
              <a:t>Đốt cháy mỡ thừa, ổn định đường huyết </a:t>
            </a:r>
          </a:p>
          <a:p>
            <a:pPr>
              <a:buFontTx/>
              <a:buChar char="-"/>
            </a:pPr>
            <a:r>
              <a:rPr kumimoji="1" lang="vi-VN" altLang="ja-JP" dirty="0">
                <a:latin typeface="Times New Roman" panose="02020603050405020304" pitchFamily="18" charset="0"/>
                <a:cs typeface="Times New Roman" panose="02020603050405020304" pitchFamily="18" charset="0"/>
              </a:rPr>
              <a:t>Kháng viêm, điều hoà miễn dịch </a:t>
            </a:r>
          </a:p>
          <a:p>
            <a:pPr>
              <a:buFontTx/>
              <a:buChar char="-"/>
            </a:pPr>
            <a:r>
              <a:rPr kumimoji="1" lang="vi-VN" altLang="ja-JP" dirty="0">
                <a:latin typeface="Times New Roman" panose="02020603050405020304" pitchFamily="18" charset="0"/>
                <a:cs typeface="Times New Roman" panose="02020603050405020304" pitchFamily="18" charset="0"/>
              </a:rPr>
              <a:t>Butyrate đặc biệt giúp phòng ngừa ung thư đại trực tràng</a:t>
            </a:r>
          </a:p>
          <a:p>
            <a:pPr>
              <a:buFontTx/>
              <a:buChar char="-"/>
            </a:pPr>
            <a:r>
              <a:rPr lang="vi-VN" altLang="ja-JP" dirty="0">
                <a:latin typeface="Times New Roman" panose="02020603050405020304" pitchFamily="18" charset="0"/>
                <a:cs typeface="Times New Roman" panose="02020603050405020304" pitchFamily="18" charset="0"/>
              </a:rPr>
              <a:t>Tác động đến trục não – ruột, ảnh hưởng đến tâm trạng và khả năng nhận thức </a:t>
            </a:r>
            <a:endParaRPr kumimoji="1" lang="ja-JP" alt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6865952"/>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325</TotalTime>
  <Words>2747</Words>
  <Application>Microsoft Macintosh PowerPoint</Application>
  <PresentationFormat>ワイド画面</PresentationFormat>
  <Paragraphs>178</Paragraphs>
  <Slides>34</Slides>
  <Notes>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34</vt:i4>
      </vt:variant>
    </vt:vector>
  </HeadingPairs>
  <TitlesOfParts>
    <vt:vector size="41" baseType="lpstr">
      <vt:lpstr>Times</vt:lpstr>
      <vt:lpstr>游ゴシック</vt:lpstr>
      <vt:lpstr>游ゴシック Light</vt:lpstr>
      <vt:lpstr>Arial</vt:lpstr>
      <vt:lpstr>Symbol</vt:lpstr>
      <vt:lpstr>Times New Roman</vt:lpstr>
      <vt:lpstr>Office テーマ</vt:lpstr>
      <vt:lpstr>THƯƠNG HIỆU NHẬT CHO SỨC KHOẺ VIỆT  </vt:lpstr>
      <vt:lpstr>NICHIEI ASIA LÀ AI?</vt:lpstr>
      <vt:lpstr>VÌ SAO CHỌN NICHIEI ASIA </vt:lpstr>
      <vt:lpstr>INULIN - CHẤT XƠ HOÀ TAN</vt:lpstr>
      <vt:lpstr>PowerPoint プレゼンテーション</vt:lpstr>
      <vt:lpstr>VÌ SAO CHÚNG TA CẦN CHẤT XƠ? </vt:lpstr>
      <vt:lpstr>KHẨU PHẦN ĂN MỖI NGÀY CHÚNG TA BỔ SUNG ĐỦ CHẤT XƠ CHƯA? </vt:lpstr>
      <vt:lpstr>NẾU THIẾU CHẤT XƠ THÌ…?</vt:lpstr>
      <vt:lpstr>VÌ SAO CHẤT XƠ QUAN TRỌNG VỚI SỨC KHOẺ CON NGƯỜI? </vt:lpstr>
      <vt:lpstr>TĂNG LƯỢNG AXIT BÉO CHUỖI NGẮN </vt:lpstr>
      <vt:lpstr>PowerPoint プレゼンテーション</vt:lpstr>
      <vt:lpstr>BỔ SUNG BAO NHIÊU CHẤT XƠ LÀ ĐỦ </vt:lpstr>
      <vt:lpstr>UỐNG ĐỦ NƯỚC KHI BỔ SUNG CHẤT XƠ</vt:lpstr>
      <vt:lpstr>CHẤT XƠ HOÀ TAN </vt:lpstr>
      <vt:lpstr>CÁC LOẠI THỰC PHẨM GIÀU CHẤT XƠ HOÀ TAN </vt:lpstr>
      <vt:lpstr>INTESTINE BEAUTY QUEEN</vt:lpstr>
      <vt:lpstr>Công nghệ sản xuất Inulin từ mía</vt:lpstr>
      <vt:lpstr>NON-GMO</vt:lpstr>
      <vt:lpstr>Ưu điểm của công nghệ từ mía </vt:lpstr>
      <vt:lpstr>Cách sử dụng tối ưu</vt:lpstr>
      <vt:lpstr>Q&amp;A</vt:lpstr>
      <vt:lpstr>NATTOKINASE</vt:lpstr>
      <vt:lpstr>CÔNG DỤNG CỦA NATTOKINASE</vt:lpstr>
      <vt:lpstr>CÔNG DỤNG CỦA NATTOKINASE</vt:lpstr>
      <vt:lpstr>PowerPoint プレゼンテーション</vt:lpstr>
      <vt:lpstr>Hỗ trợ giảm huyết áp cao </vt:lpstr>
      <vt:lpstr>PowerPoint プレゼンテーション</vt:lpstr>
      <vt:lpstr>CÁC NGHIÊN CỨU LÂM SÀNG </vt:lpstr>
      <vt:lpstr>LÁ BẠCH QUẢ </vt:lpstr>
      <vt:lpstr>NATTOKINASE PREMIUM</vt:lpstr>
      <vt:lpstr>CHỈ SỐ FU </vt:lpstr>
      <vt:lpstr>ĐIỂM NỔI BẬT CỦA SẢN PHẨM MỚI – TỐI ƯU HIỆU QUẢ </vt:lpstr>
      <vt:lpstr>CÁCH SỬ DỤNG</vt:lpstr>
      <vt:lpstr>Q&amp;A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Nhi Do</dc:creator>
  <cp:lastModifiedBy>Nhi Do</cp:lastModifiedBy>
  <cp:revision>42</cp:revision>
  <dcterms:created xsi:type="dcterms:W3CDTF">2025-12-16T07:36:38Z</dcterms:created>
  <dcterms:modified xsi:type="dcterms:W3CDTF">2025-12-18T06:32:08Z</dcterms:modified>
</cp:coreProperties>
</file>