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dPHy4TbUnd28ztExM7dlWB+Ei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E1E67A-9DE9-46BB-B732-CA758F5AC0DF}">
  <a:tblStyle styleId="{56E1E67A-9DE9-46BB-B732-CA758F5AC0DF}" styleName="Table_0">
    <a:wholeTbl>
      <a:tcTxStyle b="off" i="off">
        <a:font>
          <a:latin typeface="游ゴシック"/>
          <a:ea typeface="游ゴシック"/>
          <a:cs typeface="游ゴシック"/>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7ABAE91-84E4-4916-8DCD-1A2BB0D6A876}" styleName="Table_1">
    <a:wholeTbl>
      <a:tcTxStyle b="off" i="off">
        <a:font>
          <a:latin typeface="游ゴシック"/>
          <a:ea typeface="游ゴシック"/>
          <a:cs typeface="游ゴシック"/>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游ゴシック"/>
          <a:ea typeface="游ゴシック"/>
          <a:cs typeface="游ゴシック"/>
        </a:font>
        <a:schemeClr val="lt1"/>
      </a:tcTxStyle>
      <a:tcStyle>
        <a:fill>
          <a:solidFill>
            <a:schemeClr val="accent1"/>
          </a:solidFill>
        </a:fill>
      </a:tcStyle>
    </a:lastCol>
    <a:firstCol>
      <a:tcTxStyle b="on" i="off">
        <a:font>
          <a:latin typeface="游ゴシック"/>
          <a:ea typeface="游ゴシック"/>
          <a:cs typeface="游ゴシック"/>
        </a:font>
        <a:schemeClr val="lt1"/>
      </a:tcTxStyle>
      <a:tcStyle>
        <a:fill>
          <a:solidFill>
            <a:schemeClr val="accent1"/>
          </a:solidFill>
        </a:fill>
      </a:tcStyle>
    </a:firstCol>
    <a:lastRow>
      <a:tcTxStyle b="on" i="off">
        <a:font>
          <a:latin typeface="游ゴシック"/>
          <a:ea typeface="游ゴシック"/>
          <a:cs typeface="游ゴシック"/>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游ゴシック"/>
          <a:ea typeface="游ゴシック"/>
          <a:cs typeface="游ゴシック"/>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hellobacsi.com/benh-tieu-hoa/benh-gan/tac-dung-cua-atiso-doi-voi-gan-bat-mi-bi-mat-it-ai-ng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
          <p:cNvSpPr txBox="1"/>
          <p:nvPr>
            <p:ph type="ctrTitle"/>
          </p:nvPr>
        </p:nvSpPr>
        <p:spPr>
          <a:xfrm>
            <a:off x="7041856" y="2944090"/>
            <a:ext cx="4036334" cy="238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lang="en-US" sz="5400"/>
              <a:t>TRAINING SESSION </a:t>
            </a:r>
            <a:endParaRPr sz="5400"/>
          </a:p>
        </p:txBody>
      </p:sp>
      <p:sp>
        <p:nvSpPr>
          <p:cNvPr id="90" name="Google Shape;90;p1"/>
          <p:cNvSpPr txBox="1"/>
          <p:nvPr>
            <p:ph idx="1" type="subTitle"/>
          </p:nvPr>
        </p:nvSpPr>
        <p:spPr>
          <a:xfrm>
            <a:off x="7041858" y="953037"/>
            <a:ext cx="4036333" cy="17098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latin typeface="Times New Roman"/>
                <a:ea typeface="Times New Roman"/>
                <a:cs typeface="Times New Roman"/>
                <a:sym typeface="Times New Roman"/>
              </a:rPr>
              <a:t>CHỦ ĐỀ: </a:t>
            </a:r>
            <a:endParaRPr/>
          </a:p>
          <a:p>
            <a:pPr indent="0" lvl="0" marL="0" rtl="0" algn="l">
              <a:lnSpc>
                <a:spcPct val="90000"/>
              </a:lnSpc>
              <a:spcBef>
                <a:spcPts val="1000"/>
              </a:spcBef>
              <a:spcAft>
                <a:spcPts val="0"/>
              </a:spcAft>
              <a:buClr>
                <a:schemeClr val="dk1"/>
              </a:buClr>
              <a:buSzPts val="2000"/>
              <a:buNone/>
            </a:pPr>
            <a:r>
              <a:rPr lang="en-US" sz="2000">
                <a:latin typeface="Times New Roman"/>
                <a:ea typeface="Times New Roman"/>
                <a:cs typeface="Times New Roman"/>
                <a:sym typeface="Times New Roman"/>
              </a:rPr>
              <a:t>VIÊN UỐNG HỖ TRỢ CHỨC NĂNG GAN </a:t>
            </a:r>
            <a:endParaRPr sz="2000">
              <a:latin typeface="Times New Roman"/>
              <a:ea typeface="Times New Roman"/>
              <a:cs typeface="Times New Roman"/>
              <a:sym typeface="Times New Roman"/>
            </a:endParaRPr>
          </a:p>
        </p:txBody>
      </p:sp>
      <p:sp>
        <p:nvSpPr>
          <p:cNvPr id="91" name="Google Shape;91;p1"/>
          <p:cNvSpPr/>
          <p:nvPr/>
        </p:nvSpPr>
        <p:spPr>
          <a:xfrm flipH="1">
            <a:off x="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2" name="Google Shape;92;p1"/>
          <p:cNvSpPr/>
          <p:nvPr/>
        </p:nvSpPr>
        <p:spPr>
          <a:xfrm>
            <a:off x="496824" y="391886"/>
            <a:ext cx="6009366" cy="6017078"/>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ロゴ, 会社名&#10;&#10;AI によって生成されたコンテンツは間違っている可能性があります。" id="93" name="Google Shape;93;p1"/>
          <p:cNvPicPr preferRelativeResize="0"/>
          <p:nvPr/>
        </p:nvPicPr>
        <p:blipFill rotWithShape="1">
          <a:blip r:embed="rId3">
            <a:alphaModFix/>
          </a:blip>
          <a:srcRect b="0" l="0" r="0" t="0"/>
          <a:stretch/>
        </p:blipFill>
        <p:spPr>
          <a:xfrm>
            <a:off x="733507" y="814594"/>
            <a:ext cx="5536001" cy="5170059"/>
          </a:xfrm>
          <a:prstGeom prst="rect">
            <a:avLst/>
          </a:prstGeom>
          <a:noFill/>
          <a:ln>
            <a:noFill/>
          </a:ln>
        </p:spPr>
      </p:pic>
      <p:grpSp>
        <p:nvGrpSpPr>
          <p:cNvPr id="94" name="Google Shape;94;p1"/>
          <p:cNvGrpSpPr/>
          <p:nvPr/>
        </p:nvGrpSpPr>
        <p:grpSpPr>
          <a:xfrm>
            <a:off x="11460480" y="2984992"/>
            <a:ext cx="731521" cy="673460"/>
            <a:chOff x="3940602" y="308034"/>
            <a:chExt cx="2116791" cy="3428999"/>
          </a:xfrm>
        </p:grpSpPr>
        <p:sp>
          <p:nvSpPr>
            <p:cNvPr id="95" name="Google Shape;95;p1"/>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p1"/>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1"/>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712009" y="307631"/>
            <a:ext cx="9649526" cy="70696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Chiết xuất gan lợn thuỷ phân LIVER-HI là gì?</a:t>
            </a:r>
            <a:endParaRPr/>
          </a:p>
        </p:txBody>
      </p:sp>
      <p:sp>
        <p:nvSpPr>
          <p:cNvPr id="161" name="Google Shape;161;p10"/>
          <p:cNvSpPr/>
          <p:nvPr/>
        </p:nvSpPr>
        <p:spPr>
          <a:xfrm>
            <a:off x="733425" y="1175161"/>
            <a:ext cx="536257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a:ea typeface="Times"/>
                <a:cs typeface="Times"/>
                <a:sym typeface="Times"/>
              </a:rPr>
              <a:t>Một loại bột peptide hòa tan trong nước được tạo ra bằng cách xử lý gan lợn bằng enzyme để giảm trọng lượng phân tử. </a:t>
            </a:r>
            <a:endParaRPr sz="1800">
              <a:solidFill>
                <a:schemeClr val="dk1"/>
              </a:solidFill>
              <a:latin typeface="Times"/>
              <a:ea typeface="Times"/>
              <a:cs typeface="Times"/>
              <a:sym typeface="Times"/>
            </a:endParaRPr>
          </a:p>
        </p:txBody>
      </p:sp>
      <p:pic>
        <p:nvPicPr>
          <p:cNvPr descr="テーブル&#10;&#10;自動的に生成された説明" id="162" name="Google Shape;162;p10"/>
          <p:cNvPicPr preferRelativeResize="0"/>
          <p:nvPr/>
        </p:nvPicPr>
        <p:blipFill rotWithShape="1">
          <a:blip r:embed="rId3">
            <a:alphaModFix/>
          </a:blip>
          <a:srcRect b="0" l="0" r="0" t="0"/>
          <a:stretch/>
        </p:blipFill>
        <p:spPr>
          <a:xfrm>
            <a:off x="7010400" y="1222496"/>
            <a:ext cx="4469591" cy="2306508"/>
          </a:xfrm>
          <a:prstGeom prst="rect">
            <a:avLst/>
          </a:prstGeom>
          <a:noFill/>
          <a:ln>
            <a:noFill/>
          </a:ln>
        </p:spPr>
      </p:pic>
      <p:sp>
        <p:nvSpPr>
          <p:cNvPr id="163" name="Google Shape;163;p10"/>
          <p:cNvSpPr txBox="1"/>
          <p:nvPr/>
        </p:nvSpPr>
        <p:spPr>
          <a:xfrm>
            <a:off x="733420" y="3923114"/>
            <a:ext cx="1074657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a:ea typeface="Times"/>
                <a:cs typeface="Times"/>
                <a:sym typeface="Times"/>
              </a:rPr>
              <a:t>Gan thuỷ phân Reba-Hi phá vỡ protein của gan lợn thành trọng lượng phân tử từ 3.000 trở xuống, và bằng cách chuyển đổi nó thành axit amin và peptide, làm giảm gánh nặng tiêu hóa và phân hủy trong dạ dày, v.v., đồng thời tăng khả năng hấp thụ từ ruột.</a:t>
            </a:r>
            <a:endParaRPr sz="1600">
              <a:solidFill>
                <a:schemeClr val="dk1"/>
              </a:solidFill>
              <a:latin typeface="Times"/>
              <a:ea typeface="Times"/>
              <a:cs typeface="Times"/>
              <a:sym typeface="Times"/>
            </a:endParaRPr>
          </a:p>
          <a:p>
            <a:pPr indent="0" lvl="0" marL="0" marR="0" rtl="0" algn="l">
              <a:spcBef>
                <a:spcPts val="0"/>
              </a:spcBef>
              <a:spcAft>
                <a:spcPts val="0"/>
              </a:spcAft>
              <a:buNone/>
            </a:pPr>
            <a:r>
              <a:t/>
            </a:r>
            <a:endParaRPr sz="1600">
              <a:solidFill>
                <a:schemeClr val="dk1"/>
              </a:solidFill>
              <a:latin typeface="Times"/>
              <a:ea typeface="Times"/>
              <a:cs typeface="Times"/>
              <a:sym typeface="Times"/>
            </a:endParaRPr>
          </a:p>
          <a:p>
            <a:pPr indent="0" lvl="0" marL="0" marR="0" rtl="0" algn="l">
              <a:spcBef>
                <a:spcPts val="0"/>
              </a:spcBef>
              <a:spcAft>
                <a:spcPts val="0"/>
              </a:spcAft>
              <a:buNone/>
            </a:pPr>
            <a:r>
              <a:rPr lang="en-US" sz="1600">
                <a:solidFill>
                  <a:schemeClr val="dk1"/>
                </a:solidFill>
                <a:latin typeface="Times"/>
                <a:ea typeface="Times"/>
                <a:cs typeface="Times"/>
                <a:sym typeface="Times"/>
              </a:rPr>
              <a:t>Gan thuỷ phân Reba- Hi có chứa BCAA (axit amin chuỗi nhánh: valine, leucine, isoleucine), alanine, axit glutamic, v.v., là những axit amin cần thiết cho gan, cũng như axit nucleic “uracil”, “uridine”, “guanosine”, “hypoxanthine ”, “inosine”, v.v. Là một nguyên liệu thực phẩm có giá trị dinh dưỡng cao.</a:t>
            </a:r>
            <a:endParaRPr/>
          </a:p>
        </p:txBody>
      </p:sp>
      <p:sp>
        <p:nvSpPr>
          <p:cNvPr id="164" name="Google Shape;164;p10"/>
          <p:cNvSpPr txBox="1"/>
          <p:nvPr/>
        </p:nvSpPr>
        <p:spPr>
          <a:xfrm>
            <a:off x="712009" y="2224702"/>
            <a:ext cx="615654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strike="noStrike">
                <a:solidFill>
                  <a:srgbClr val="333333"/>
                </a:solidFill>
                <a:highlight>
                  <a:srgbClr val="F2F2F3"/>
                </a:highlight>
                <a:latin typeface="Arial"/>
                <a:ea typeface="Arial"/>
                <a:cs typeface="Arial"/>
                <a:sym typeface="Arial"/>
              </a:rPr>
              <a:t>Trong khi đó, quá trình thủy phân protein bằng enzyme là một phương pháp thích hợp tạo ra các axit amin, peptide có phân tử lượng nhỏ dễ hấp thụ, cải thiện các đặc điểm chức năng của protein. Phương pháp này đạt được tính chất chức năng mong muốn của protein thực phẩm và giảm thiểu phản ứng phụ không mong muốn làm suy giảm giá trị dinh dưỡng của protein. </a:t>
            </a:r>
            <a:endParaRPr sz="16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graphicFrame>
        <p:nvGraphicFramePr>
          <p:cNvPr id="169" name="Google Shape;169;p11"/>
          <p:cNvGraphicFramePr/>
          <p:nvPr/>
        </p:nvGraphicFramePr>
        <p:xfrm>
          <a:off x="304800" y="747711"/>
          <a:ext cx="3000000" cy="3000000"/>
        </p:xfrm>
        <a:graphic>
          <a:graphicData uri="http://schemas.openxmlformats.org/drawingml/2006/table">
            <a:tbl>
              <a:tblPr bandRow="1" firstRow="1">
                <a:noFill/>
                <a:tableStyleId>{56E1E67A-9DE9-46BB-B732-CA758F5AC0DF}</a:tableStyleId>
              </a:tblPr>
              <a:tblGrid>
                <a:gridCol w="1447800"/>
                <a:gridCol w="1447800"/>
                <a:gridCol w="1447800"/>
                <a:gridCol w="1447800"/>
                <a:gridCol w="1447800"/>
                <a:gridCol w="1447800"/>
                <a:gridCol w="1447800"/>
                <a:gridCol w="1447800"/>
              </a:tblGrid>
              <a:tr h="595850">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Arginin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2,12g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Alanin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4,47g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Acid aminobutyric</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6mg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Mangan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0,06mg </a:t>
                      </a:r>
                      <a:endParaRPr sz="1500" u="none" cap="none" strike="noStrike">
                        <a:latin typeface="Times New Roman"/>
                        <a:ea typeface="Times New Roman"/>
                        <a:cs typeface="Times New Roman"/>
                        <a:sym typeface="Times New Roman"/>
                      </a:endParaRPr>
                    </a:p>
                  </a:txBody>
                  <a:tcPr marT="45725" marB="45725" marR="91450" marL="91450"/>
                </a:tc>
              </a:tr>
              <a:tr h="595850">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Lysine</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5,30g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Glyxin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4,15g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Ornithine</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1,45g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Thiamin(vitamin B1)</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0,07mg </a:t>
                      </a:r>
                      <a:endParaRPr sz="1500" u="none" cap="none" strike="noStrike">
                        <a:latin typeface="Times New Roman"/>
                        <a:ea typeface="Times New Roman"/>
                        <a:cs typeface="Times New Roman"/>
                        <a:sym typeface="Times New Roman"/>
                      </a:endParaRPr>
                    </a:p>
                  </a:txBody>
                  <a:tcPr marT="45725" marB="45725" marR="91450" marL="91450"/>
                </a:tc>
              </a:tr>
              <a:tr h="595850">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Histidin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1,45g </a:t>
                      </a:r>
                      <a:endParaRPr/>
                    </a:p>
                    <a:p>
                      <a:pPr indent="0" lvl="0" marL="0" marR="0" rtl="0" algn="ctr">
                        <a:spcBef>
                          <a:spcPts val="0"/>
                        </a:spcBef>
                        <a:spcAft>
                          <a:spcPts val="0"/>
                        </a:spcAft>
                        <a:buNone/>
                      </a:pPr>
                      <a:r>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Prolin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3,54g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Phospho</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277mg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Riboflavin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0,21mg </a:t>
                      </a:r>
                      <a:endParaRPr sz="1500" u="none" cap="none" strike="noStrike">
                        <a:latin typeface="Times New Roman"/>
                        <a:ea typeface="Times New Roman"/>
                        <a:cs typeface="Times New Roman"/>
                        <a:sym typeface="Times New Roman"/>
                      </a:endParaRPr>
                    </a:p>
                  </a:txBody>
                  <a:tcPr marT="45725" marB="45725" marR="91450" marL="91450"/>
                </a:tc>
              </a:tr>
              <a:tr h="595850">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Phenylaladin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3,37g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Acid Glutamic</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9,26g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Sắt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17,7mg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Vitamin B6</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1,30mg </a:t>
                      </a:r>
                      <a:endParaRPr sz="1500" u="none" cap="none" strike="noStrike">
                        <a:latin typeface="Times New Roman"/>
                        <a:ea typeface="Times New Roman"/>
                        <a:cs typeface="Times New Roman"/>
                        <a:sym typeface="Times New Roman"/>
                      </a:endParaRPr>
                    </a:p>
                  </a:txBody>
                  <a:tcPr marT="45725" marB="45725" marR="91450" marL="91450"/>
                </a:tc>
              </a:tr>
              <a:tr h="595850">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Tyrosine</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2,47g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Serine</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3,09g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Canxi</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392mg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Acid Folix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1,6mg </a:t>
                      </a:r>
                      <a:endParaRPr sz="1500" u="none" cap="none" strike="noStrike">
                        <a:latin typeface="Times New Roman"/>
                        <a:ea typeface="Times New Roman"/>
                        <a:cs typeface="Times New Roman"/>
                        <a:sym typeface="Times New Roman"/>
                      </a:endParaRPr>
                    </a:p>
                  </a:txBody>
                  <a:tcPr marT="45725" marB="45725" marR="91450" marL="91450"/>
                </a:tc>
              </a:tr>
              <a:tr h="595850">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Leucine</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6,35g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Threonine</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3,22g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Kali</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1,24mg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Acid pantothenic</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12,8mg </a:t>
                      </a:r>
                      <a:endParaRPr sz="1500" u="none" cap="none" strike="noStrike">
                        <a:latin typeface="Times New Roman"/>
                        <a:ea typeface="Times New Roman"/>
                        <a:cs typeface="Times New Roman"/>
                        <a:sym typeface="Times New Roman"/>
                      </a:endParaRPr>
                    </a:p>
                  </a:txBody>
                  <a:tcPr marT="45725" marB="45725" marR="91450" marL="91450"/>
                </a:tc>
              </a:tr>
              <a:tr h="595850">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Isoleuxin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3,35g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Acid aspartic</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6,54g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Magie</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33,8mg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Tương đương niacin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72,8mg </a:t>
                      </a:r>
                      <a:endParaRPr sz="1500" u="none" cap="none" strike="noStrike">
                        <a:latin typeface="Times New Roman"/>
                        <a:ea typeface="Times New Roman"/>
                        <a:cs typeface="Times New Roman"/>
                        <a:sym typeface="Times New Roman"/>
                      </a:endParaRPr>
                    </a:p>
                  </a:txBody>
                  <a:tcPr marT="45725" marB="45725" marR="91450" marL="91450"/>
                </a:tc>
              </a:tr>
              <a:tr h="595850">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Methionin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1,53g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Tryptophan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0,87%</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Đồng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0,05mg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Cholin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0,57g</a:t>
                      </a:r>
                      <a:endParaRPr sz="1500" u="none" cap="none" strike="noStrike">
                        <a:latin typeface="Times New Roman"/>
                        <a:ea typeface="Times New Roman"/>
                        <a:cs typeface="Times New Roman"/>
                        <a:sym typeface="Times New Roman"/>
                      </a:endParaRPr>
                    </a:p>
                  </a:txBody>
                  <a:tcPr marT="45725" marB="45725" marR="91450" marL="91450"/>
                </a:tc>
              </a:tr>
              <a:tr h="595850">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Valine</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4,5g</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Cystin</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0,71g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Kẽm</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500" u="none" cap="none" strike="noStrike">
                          <a:latin typeface="Times New Roman"/>
                          <a:ea typeface="Times New Roman"/>
                          <a:cs typeface="Times New Roman"/>
                          <a:sym typeface="Times New Roman"/>
                        </a:rPr>
                        <a:t>11,7mg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t/>
                      </a:r>
                      <a:endParaRPr sz="15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t/>
                      </a:r>
                      <a:endParaRPr sz="1500" u="none" cap="none" strike="noStrike">
                        <a:latin typeface="Times New Roman"/>
                        <a:ea typeface="Times New Roman"/>
                        <a:cs typeface="Times New Roman"/>
                        <a:sym typeface="Times New Roman"/>
                      </a:endParaRPr>
                    </a:p>
                  </a:txBody>
                  <a:tcPr marT="45725" marB="45725" marR="91450" marL="91450"/>
                </a:tc>
              </a:tr>
            </a:tbl>
          </a:graphicData>
        </a:graphic>
      </p:graphicFrame>
      <p:sp>
        <p:nvSpPr>
          <p:cNvPr id="170" name="Google Shape;170;p11"/>
          <p:cNvSpPr txBox="1"/>
          <p:nvPr/>
        </p:nvSpPr>
        <p:spPr>
          <a:xfrm>
            <a:off x="2147454" y="197935"/>
            <a:ext cx="72410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Hàm lượng dinh dưỡng có trong 100mg chiết xuất gan lợn thuỷ phân</a:t>
            </a: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type="title"/>
          </p:nvPr>
        </p:nvSpPr>
        <p:spPr>
          <a:xfrm>
            <a:off x="9811274" y="1143001"/>
            <a:ext cx="1743827" cy="449847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500"/>
              <a:buFont typeface="Times"/>
              <a:buNone/>
            </a:pPr>
            <a:r>
              <a:rPr b="0" i="0" lang="en-US" sz="2500">
                <a:latin typeface="Times"/>
                <a:ea typeface="Times"/>
                <a:cs typeface="Times"/>
                <a:sym typeface="Times"/>
              </a:rPr>
              <a:t>CÁC CHỨNG MINH LÂM SÀNG VỀ HIỆU QUẢ CỦA GAN THỦY PHÂN</a:t>
            </a:r>
            <a:endParaRPr b="0" i="0" sz="2500">
              <a:latin typeface="Times"/>
              <a:ea typeface="Times"/>
              <a:cs typeface="Times"/>
              <a:sym typeface="Times"/>
            </a:endParaRPr>
          </a:p>
        </p:txBody>
      </p:sp>
      <p:pic>
        <p:nvPicPr>
          <p:cNvPr descr="テーブル&#10;&#10;自動的に生成された説明" id="176" name="Google Shape;176;p12"/>
          <p:cNvPicPr preferRelativeResize="0"/>
          <p:nvPr/>
        </p:nvPicPr>
        <p:blipFill rotWithShape="1">
          <a:blip r:embed="rId3">
            <a:alphaModFix/>
          </a:blip>
          <a:srcRect b="0" l="0" r="0" t="0"/>
          <a:stretch/>
        </p:blipFill>
        <p:spPr>
          <a:xfrm>
            <a:off x="516619" y="571500"/>
            <a:ext cx="9102151" cy="5757111"/>
          </a:xfrm>
          <a:prstGeom prst="roundRect">
            <a:avLst>
              <a:gd fmla="val 1858" name="adj"/>
            </a:avLst>
          </a:prstGeom>
          <a:noFill/>
          <a:ln>
            <a:noFill/>
          </a:ln>
          <a:effectLst>
            <a:outerShdw blurRad="50800" rotWithShape="0" algn="tl" dir="5400000" dist="50800">
              <a:srgbClr val="000000">
                <a:alpha val="4274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グラフ&#10;&#10;中程度の精度で自動的に生成された説明" id="181" name="Google Shape;181;p13"/>
          <p:cNvPicPr preferRelativeResize="0"/>
          <p:nvPr/>
        </p:nvPicPr>
        <p:blipFill rotWithShape="1">
          <a:blip r:embed="rId3">
            <a:alphaModFix/>
          </a:blip>
          <a:srcRect b="0" l="0" r="0" t="0"/>
          <a:stretch/>
        </p:blipFill>
        <p:spPr>
          <a:xfrm>
            <a:off x="487053" y="2148742"/>
            <a:ext cx="11547783" cy="4509233"/>
          </a:xfrm>
          <a:prstGeom prst="rect">
            <a:avLst/>
          </a:prstGeom>
          <a:noFill/>
          <a:ln>
            <a:noFill/>
          </a:ln>
        </p:spPr>
      </p:pic>
      <p:sp>
        <p:nvSpPr>
          <p:cNvPr id="182" name="Google Shape;182;p1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imes"/>
              <a:buNone/>
            </a:pPr>
            <a:r>
              <a:rPr b="0" i="0" lang="en-US" sz="3200">
                <a:latin typeface="Times"/>
                <a:ea typeface="Times"/>
                <a:cs typeface="Times"/>
                <a:sym typeface="Times"/>
              </a:rPr>
              <a:t>CÁC CHỨNG MINH LÂM SÀNG VỀ HIỆU QUẢ CỦA GAN THỦY PHÂN REBA-HI</a:t>
            </a:r>
            <a:endParaRPr b="0" i="0" sz="3200">
              <a:latin typeface="Times"/>
              <a:ea typeface="Times"/>
              <a:cs typeface="Times"/>
              <a:sym typeface="Time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VAI TRÒ CỦA AXIT AMIN ĐỐI VỚI GAN</a:t>
            </a:r>
            <a:endParaRPr/>
          </a:p>
        </p:txBody>
      </p:sp>
      <p:sp>
        <p:nvSpPr>
          <p:cNvPr id="188" name="Google Shape;188;p14"/>
          <p:cNvSpPr txBox="1"/>
          <p:nvPr>
            <p:ph idx="1" type="body"/>
          </p:nvPr>
        </p:nvSpPr>
        <p:spPr>
          <a:xfrm>
            <a:off x="566136" y="1562340"/>
            <a:ext cx="7546975" cy="4134909"/>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rgbClr val="333333"/>
              </a:buClr>
              <a:buSzPct val="100000"/>
              <a:buChar char="•"/>
            </a:pPr>
            <a:r>
              <a:rPr b="1" i="0" lang="en-US" u="none" strike="noStrike">
                <a:solidFill>
                  <a:srgbClr val="333333"/>
                </a:solidFill>
                <a:latin typeface="Times New Roman"/>
                <a:ea typeface="Times New Roman"/>
                <a:cs typeface="Times New Roman"/>
                <a:sym typeface="Times New Roman"/>
              </a:rPr>
              <a:t>Arginine: </a:t>
            </a:r>
            <a:r>
              <a:rPr b="0" i="0" lang="en-US" u="none" strike="noStrike">
                <a:solidFill>
                  <a:srgbClr val="333333"/>
                </a:solidFill>
                <a:latin typeface="Times New Roman"/>
                <a:ea typeface="Times New Roman"/>
                <a:cs typeface="Times New Roman"/>
                <a:sym typeface="Times New Roman"/>
              </a:rPr>
              <a:t>acid amin tham gia vào chu trình tạo ra urê tại gan nên có tác dụng điều hòa nồng độ amoniac ở máu bị tăng trong một số người mắc bệnh gan, đồng thời thúc đẩy quá trình tổng hợp ở cơ thể, trị các rối loạn chức năng gan.</a:t>
            </a:r>
            <a:endParaRPr/>
          </a:p>
          <a:p>
            <a:pPr indent="-228600" lvl="0" marL="228600" rtl="0" algn="l">
              <a:lnSpc>
                <a:spcPct val="90000"/>
              </a:lnSpc>
              <a:spcBef>
                <a:spcPts val="1000"/>
              </a:spcBef>
              <a:spcAft>
                <a:spcPts val="0"/>
              </a:spcAft>
              <a:buClr>
                <a:srgbClr val="333333"/>
              </a:buClr>
              <a:buSzPct val="100000"/>
              <a:buChar char="•"/>
            </a:pPr>
            <a:r>
              <a:rPr b="1" i="0" lang="en-US" u="none" strike="noStrike">
                <a:solidFill>
                  <a:srgbClr val="333333"/>
                </a:solidFill>
                <a:latin typeface="Times New Roman"/>
                <a:ea typeface="Times New Roman"/>
                <a:cs typeface="Times New Roman"/>
                <a:sym typeface="Times New Roman"/>
              </a:rPr>
              <a:t>Methionine: </a:t>
            </a:r>
            <a:r>
              <a:rPr b="0" i="0" lang="en-US" u="none" strike="noStrike">
                <a:solidFill>
                  <a:srgbClr val="333333"/>
                </a:solidFill>
                <a:latin typeface="Times New Roman"/>
                <a:ea typeface="Times New Roman"/>
                <a:cs typeface="Times New Roman"/>
                <a:sym typeface="Times New Roman"/>
              </a:rPr>
              <a:t>một acid amin trong cấu tạo phân tử chứa lưu hùynh có tác dụng bảo vệ đặc hiệu cho tế bào gan. Còn là yếu tố hướng mỡ (lipotrope), tác nhân methyl hóa và sulfur hóa, ngoài ra còn có tác dụng chống nhiễm độc. Methionine còn được sử dụng như một yếu tố ngăn ngừa sự thoái hóa mỡ của các tế bào gan. Do vậy, trước đây đã có loại biệt dược lobamine mà hoạt chất chính là methionine rất được các thầy thuốc ưa sử dụng trong các trường hợp cần </a:t>
            </a:r>
            <a:r>
              <a:rPr b="0" i="0" lang="en-US" u="none" strike="noStrike">
                <a:latin typeface="Times New Roman"/>
                <a:ea typeface="Times New Roman"/>
                <a:cs typeface="Times New Roman"/>
                <a:sym typeface="Times New Roman"/>
              </a:rPr>
              <a:t>giải độc gan</a:t>
            </a:r>
            <a:r>
              <a:rPr b="0" i="0" lang="en-US" u="none" strike="noStrike">
                <a:solidFill>
                  <a:srgbClr val="333333"/>
                </a:solidFill>
                <a:latin typeface="Times New Roman"/>
                <a:ea typeface="Times New Roman"/>
                <a:cs typeface="Times New Roman"/>
                <a:sym typeface="Times New Roman"/>
              </a:rPr>
              <a:t>.</a:t>
            </a:r>
            <a:endParaRPr b="0" i="0" u="none" strike="noStrike">
              <a:solidFill>
                <a:srgbClr val="222222"/>
              </a:solidFill>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rgbClr val="333333"/>
              </a:buClr>
              <a:buSzPct val="100000"/>
              <a:buChar char="•"/>
            </a:pPr>
            <a:r>
              <a:rPr b="1" i="0" lang="en-US" u="none" strike="noStrike">
                <a:solidFill>
                  <a:srgbClr val="333333"/>
                </a:solidFill>
                <a:latin typeface="Times New Roman"/>
                <a:ea typeface="Times New Roman"/>
                <a:cs typeface="Times New Roman"/>
                <a:sym typeface="Times New Roman"/>
              </a:rPr>
              <a:t>BCAA</a:t>
            </a:r>
            <a:r>
              <a:rPr b="0" i="0" lang="en-US" u="none" strike="noStrike">
                <a:solidFill>
                  <a:srgbClr val="333333"/>
                </a:solidFill>
                <a:latin typeface="Times New Roman"/>
                <a:ea typeface="Times New Roman"/>
                <a:cs typeface="Times New Roman"/>
                <a:sym typeface="Times New Roman"/>
              </a:rPr>
              <a:t> </a:t>
            </a:r>
            <a:r>
              <a:rPr b="0" i="0" lang="en-US" u="none" strike="noStrike">
                <a:solidFill>
                  <a:srgbClr val="222222"/>
                </a:solidFill>
                <a:latin typeface="Times New Roman"/>
                <a:ea typeface="Times New Roman"/>
                <a:cs typeface="Times New Roman"/>
                <a:sym typeface="Times New Roman"/>
              </a:rPr>
              <a:t>acid amin phân nhánh (Isoleucine, Leucine, Valine), </a:t>
            </a:r>
            <a:r>
              <a:rPr b="0" i="0" lang="en-US" u="none" strike="noStrike">
                <a:solidFill>
                  <a:srgbClr val="333333"/>
                </a:solidFill>
                <a:latin typeface="Times New Roman"/>
                <a:ea typeface="Times New Roman"/>
                <a:cs typeface="Times New Roman"/>
                <a:sym typeface="Times New Roman"/>
              </a:rPr>
              <a:t>được chứng minh lâm sàng là có hiệu quả trong việc cải thiện hàm lượng albumin trong máu ở những bệnh nhân bị xơ gan đồng thời giảm các biến chứng nguy hiểm do xơ gan gây ra. Với hàm lượng albumin trong máu thấp, bệnh nhân bị xơ gan có tỷ lệ tử vong cao hơn.</a:t>
            </a:r>
            <a:endParaRPr/>
          </a:p>
          <a:p>
            <a:pPr indent="-104140" lvl="0" marL="228600" rtl="0" algn="l">
              <a:lnSpc>
                <a:spcPct val="90000"/>
              </a:lnSpc>
              <a:spcBef>
                <a:spcPts val="1000"/>
              </a:spcBef>
              <a:spcAft>
                <a:spcPts val="0"/>
              </a:spcAft>
              <a:buClr>
                <a:schemeClr val="dk1"/>
              </a:buClr>
              <a:buSzPct val="100000"/>
              <a:buNone/>
            </a:pPr>
            <a:r>
              <a:t/>
            </a:r>
            <a:endParaRPr>
              <a:latin typeface="Times New Roman"/>
              <a:ea typeface="Times New Roman"/>
              <a:cs typeface="Times New Roman"/>
              <a:sym typeface="Times New Roman"/>
            </a:endParaRPr>
          </a:p>
        </p:txBody>
      </p:sp>
      <p:sp>
        <p:nvSpPr>
          <p:cNvPr id="189" name="Google Shape;189;p14"/>
          <p:cNvSpPr txBox="1"/>
          <p:nvPr/>
        </p:nvSpPr>
        <p:spPr>
          <a:xfrm>
            <a:off x="8113111" y="1562340"/>
            <a:ext cx="380047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u="none" strike="noStrike">
                <a:solidFill>
                  <a:srgbClr val="333333"/>
                </a:solidFill>
                <a:latin typeface="Helvetica Neue"/>
                <a:ea typeface="Helvetica Neue"/>
                <a:cs typeface="Helvetica Neue"/>
                <a:sym typeface="Helvetica Neue"/>
              </a:rPr>
              <a:t>Albumin là một trong những thành phần protein quan trọng nhất của huyết thanh, chiếm tới 58 – 74% hàm lượng protein toàn phần. 40% Albumin nằm ở huyết tương và 60% nằm ở dịch ngoại bào. Albumin máu có nhiều chức năng quan trọng như:</a:t>
            </a:r>
            <a:endParaRPr/>
          </a:p>
          <a:p>
            <a:pPr indent="-76200" lvl="0" marL="0" marR="0" rtl="0" algn="l">
              <a:spcBef>
                <a:spcPts val="0"/>
              </a:spcBef>
              <a:spcAft>
                <a:spcPts val="0"/>
              </a:spcAft>
              <a:buClr>
                <a:srgbClr val="333333"/>
              </a:buClr>
              <a:buSzPts val="1200"/>
              <a:buFont typeface="Arial"/>
              <a:buChar char="•"/>
            </a:pPr>
            <a:r>
              <a:rPr b="1" i="1" lang="en-US" sz="1200" u="none" strike="noStrike">
                <a:solidFill>
                  <a:srgbClr val="333333"/>
                </a:solidFill>
                <a:latin typeface="Helvetica Neue"/>
                <a:ea typeface="Helvetica Neue"/>
                <a:cs typeface="Helvetica Neue"/>
                <a:sym typeface="Helvetica Neue"/>
              </a:rPr>
              <a:t>Duy trì áp lực thẩm thấu keo trong máu, giữ cho nước không rò rỉ ra ngoài mạch máu;</a:t>
            </a:r>
            <a:endParaRPr/>
          </a:p>
          <a:p>
            <a:pPr indent="-76200" lvl="0" marL="0" marR="0" rtl="0" algn="l">
              <a:spcBef>
                <a:spcPts val="0"/>
              </a:spcBef>
              <a:spcAft>
                <a:spcPts val="0"/>
              </a:spcAft>
              <a:buClr>
                <a:srgbClr val="333333"/>
              </a:buClr>
              <a:buSzPts val="1200"/>
              <a:buFont typeface="Arial"/>
              <a:buChar char="•"/>
            </a:pPr>
            <a:r>
              <a:rPr b="1" i="1" lang="en-US" sz="1200" u="none" strike="noStrike">
                <a:solidFill>
                  <a:srgbClr val="333333"/>
                </a:solidFill>
                <a:latin typeface="Helvetica Neue"/>
                <a:ea typeface="Helvetica Neue"/>
                <a:cs typeface="Helvetica Neue"/>
                <a:sym typeface="Helvetica Neue"/>
              </a:rPr>
              <a:t>Cung cấp acid amin cho quá trình tổng hợp protein ở ngoại vi;</a:t>
            </a:r>
            <a:endParaRPr/>
          </a:p>
          <a:p>
            <a:pPr indent="-76200" lvl="0" marL="0" marR="0" rtl="0" algn="l">
              <a:spcBef>
                <a:spcPts val="0"/>
              </a:spcBef>
              <a:spcAft>
                <a:spcPts val="0"/>
              </a:spcAft>
              <a:buClr>
                <a:srgbClr val="333333"/>
              </a:buClr>
              <a:buSzPts val="1200"/>
              <a:buFont typeface="Arial"/>
              <a:buChar char="•"/>
            </a:pPr>
            <a:r>
              <a:rPr b="1" i="1" lang="en-US" sz="1200" u="none" strike="noStrike">
                <a:solidFill>
                  <a:srgbClr val="333333"/>
                </a:solidFill>
                <a:latin typeface="Helvetica Neue"/>
                <a:ea typeface="Helvetica Neue"/>
                <a:cs typeface="Helvetica Neue"/>
                <a:sym typeface="Helvetica Neue"/>
              </a:rPr>
              <a:t>Đảm nhiệm vai trò liên kết, vận chuyển một số chất sinh ra trong quá trình chuyển hóa của cơ thể như acid béo, bilirubin, hormone steroid và các hoạt chất khác,... đi khắp cơ thể.</a:t>
            </a:r>
            <a:endParaRPr/>
          </a:p>
          <a:p>
            <a:pPr indent="0" lvl="0" marL="0" marR="0" rtl="0" algn="l">
              <a:spcBef>
                <a:spcPts val="0"/>
              </a:spcBef>
              <a:spcAft>
                <a:spcPts val="0"/>
              </a:spcAft>
              <a:buNone/>
            </a:pPr>
            <a:r>
              <a:rPr b="1" i="1" lang="en-US" sz="1200" u="none" strike="noStrike">
                <a:solidFill>
                  <a:srgbClr val="333333"/>
                </a:solidFill>
                <a:latin typeface="Helvetica Neue"/>
                <a:ea typeface="Helvetica Neue"/>
                <a:cs typeface="Helvetica Neue"/>
                <a:sym typeface="Helvetica Neue"/>
              </a:rPr>
              <a:t>Gan là cơ quan duy nhất trong cơ thể sản xuất Albumin (mỗi ngày gan tạo ra khoảng 10,5g Albumin). Cũng vì vậy, chỉ số Albumin thể hiện rõ tình trạng chức năng của gan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ph type="title"/>
          </p:nvPr>
        </p:nvSpPr>
        <p:spPr>
          <a:xfrm>
            <a:off x="651164" y="445030"/>
            <a:ext cx="10268034" cy="70696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VAI TRÒ ĐỐI VỚI GAN CỦA CÁC TP KHÁC</a:t>
            </a:r>
            <a:endParaRPr/>
          </a:p>
        </p:txBody>
      </p:sp>
      <p:graphicFrame>
        <p:nvGraphicFramePr>
          <p:cNvPr id="195" name="Google Shape;195;p15"/>
          <p:cNvGraphicFramePr/>
          <p:nvPr/>
        </p:nvGraphicFramePr>
        <p:xfrm>
          <a:off x="473868" y="1437744"/>
          <a:ext cx="3000000" cy="3000000"/>
        </p:xfrm>
        <a:graphic>
          <a:graphicData uri="http://schemas.openxmlformats.org/drawingml/2006/table">
            <a:tbl>
              <a:tblPr bandRow="1" firstRow="1">
                <a:noFill/>
                <a:tableStyleId>{F7ABAE91-84E4-4916-8DCD-1A2BB0D6A876}</a:tableStyleId>
              </a:tblPr>
              <a:tblGrid>
                <a:gridCol w="3557600"/>
                <a:gridCol w="2457450"/>
                <a:gridCol w="2743200"/>
                <a:gridCol w="2486025"/>
              </a:tblGrid>
              <a:tr h="248200">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INOSITOL </a:t>
                      </a:r>
                      <a:endParaRPr sz="18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ATISO</a:t>
                      </a:r>
                      <a:endParaRPr sz="18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NGHỆ </a:t>
                      </a:r>
                      <a:endParaRPr sz="18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RỄ MACA</a:t>
                      </a:r>
                      <a:endParaRPr sz="1800" u="none" cap="none" strike="noStrike">
                        <a:latin typeface="Times New Roman"/>
                        <a:ea typeface="Times New Roman"/>
                        <a:cs typeface="Times New Roman"/>
                        <a:sym typeface="Times New Roman"/>
                      </a:endParaRPr>
                    </a:p>
                  </a:txBody>
                  <a:tcPr marT="45725" marB="45725" marR="91450" marL="91450"/>
                </a:tc>
              </a:tr>
              <a:tr h="4651150">
                <a:tc>
                  <a:txBody>
                    <a:bodyPr/>
                    <a:lstStyle/>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Inositol thường được gọi là vitamin B8, nhưng nó không thực sự là vitamin. Đó là một loại đường ảnh hưởng đến phản ứng insulin và một số hormone liên quan đến tâm trạng và nhận thức.</a:t>
                      </a:r>
                      <a:endParaRPr/>
                    </a:p>
                    <a:p>
                      <a:pPr indent="0" lvl="0" marL="0" marR="0" rtl="0" algn="l">
                        <a:spcBef>
                          <a:spcPts val="0"/>
                        </a:spcBef>
                        <a:spcAft>
                          <a:spcPts val="0"/>
                        </a:spcAft>
                        <a:buNone/>
                      </a:pPr>
                      <a:r>
                        <a:rPr lang="en-US" sz="1800">
                          <a:solidFill>
                            <a:srgbClr val="333333"/>
                          </a:solidFill>
                          <a:highlight>
                            <a:srgbClr val="FFFF00"/>
                          </a:highlight>
                          <a:latin typeface="Times New Roman"/>
                          <a:ea typeface="Times New Roman"/>
                          <a:cs typeface="Times New Roman"/>
                          <a:sym typeface="Times New Roman"/>
                        </a:rPr>
                        <a:t>Inositol cũng có đặc tính chống oxy hóa chống lại tác hại của các gốc tự do trong não, hệ tuần hoàn và các mô cơ thể khác và </a:t>
                      </a:r>
                      <a:r>
                        <a:rPr lang="en-US" sz="1800">
                          <a:solidFill>
                            <a:schemeClr val="dk1"/>
                          </a:solidFill>
                          <a:highlight>
                            <a:srgbClr val="FFFF00"/>
                          </a:highlight>
                          <a:latin typeface="Times New Roman"/>
                          <a:ea typeface="Times New Roman"/>
                          <a:cs typeface="Times New Roman"/>
                          <a:sym typeface="Times New Roman"/>
                        </a:rPr>
                        <a:t>Inositol có khả năng giảm mỡ máu cũng như giảm hàm lượng cholesterol trong máu. </a:t>
                      </a:r>
                      <a:endParaRPr/>
                    </a:p>
                    <a:p>
                      <a:pPr indent="0" lvl="0" marL="0" marR="0" rtl="0" algn="l">
                        <a:spcBef>
                          <a:spcPts val="0"/>
                        </a:spcBef>
                        <a:spcAft>
                          <a:spcPts val="0"/>
                        </a:spcAft>
                        <a:buNone/>
                      </a:pPr>
                      <a:r>
                        <a:rPr lang="en-US" sz="1800">
                          <a:solidFill>
                            <a:schemeClr val="dk1"/>
                          </a:solidFill>
                          <a:highlight>
                            <a:srgbClr val="FFFF00"/>
                          </a:highlight>
                          <a:latin typeface="Times New Roman"/>
                          <a:ea typeface="Times New Roman"/>
                          <a:cs typeface="Times New Roman"/>
                          <a:sym typeface="Times New Roman"/>
                        </a:rPr>
                        <a:t>NGĂN NGỪA TÌNH TRẠNG GAN NHIỄM MỠ</a:t>
                      </a:r>
                      <a:endParaRPr sz="1800">
                        <a:solidFill>
                          <a:schemeClr val="dk1"/>
                        </a:solidFill>
                        <a:highlight>
                          <a:srgbClr val="FFFF00"/>
                        </a:highlight>
                        <a:latin typeface="Times New Roman"/>
                        <a:ea typeface="Times New Roman"/>
                        <a:cs typeface="Times New Roman"/>
                        <a:sym typeface="Times New Roman"/>
                      </a:endParaRPr>
                    </a:p>
                    <a:p>
                      <a:pPr indent="0" lvl="0" marL="0" marR="0" rtl="0" algn="l">
                        <a:spcBef>
                          <a:spcPts val="0"/>
                        </a:spcBef>
                        <a:spcAft>
                          <a:spcPts val="0"/>
                        </a:spcAft>
                        <a:buNone/>
                      </a:pPr>
                      <a:r>
                        <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Times New Roman"/>
                        <a:buNone/>
                      </a:pPr>
                      <a:r>
                        <a:rPr b="1" lang="en-US" sz="1800" u="sng">
                          <a:solidFill>
                            <a:schemeClr val="dk1"/>
                          </a:solidFill>
                          <a:highlight>
                            <a:srgbClr val="FFFF00"/>
                          </a:highlight>
                          <a:latin typeface="Times New Roman"/>
                          <a:ea typeface="Times New Roman"/>
                          <a:cs typeface="Times New Roman"/>
                          <a:sym typeface="Times New Roman"/>
                          <a:hlinkClick r:id="rId3">
                            <a:extLst>
                              <a:ext uri="{A12FA001-AC4F-418D-AE19-62706E023703}">
                                <ahyp:hlinkClr val="tx"/>
                              </a:ext>
                            </a:extLst>
                          </a:hlinkClick>
                        </a:rPr>
                        <a:t>Cải thiện sức khỏe của gan</a:t>
                      </a:r>
                      <a:r>
                        <a:rPr b="1" lang="en-US" sz="1800">
                          <a:solidFill>
                            <a:schemeClr val="dk1"/>
                          </a:solidFill>
                          <a:highlight>
                            <a:srgbClr val="FFFF00"/>
                          </a:highlight>
                          <a:latin typeface="Times New Roman"/>
                          <a:ea typeface="Times New Roman"/>
                          <a:cs typeface="Times New Roman"/>
                          <a:sym typeface="Times New Roman"/>
                        </a:rPr>
                        <a:t> </a:t>
                      </a:r>
                      <a:r>
                        <a:rPr lang="en-US" sz="1800">
                          <a:solidFill>
                            <a:srgbClr val="262626"/>
                          </a:solidFill>
                          <a:latin typeface="Times New Roman"/>
                          <a:ea typeface="Times New Roman"/>
                          <a:cs typeface="Times New Roman"/>
                          <a:sym typeface="Times New Roman"/>
                        </a:rPr>
                        <a:t>bằng cách giảm độc tố và giúp loại bỏ chúng khỏi gan và cơ thể nhờ có cynarin và silymarin, hai chất chống oxy hóa cao có trong Atiso.</a:t>
                      </a:r>
                      <a:endParaRPr/>
                    </a:p>
                    <a:p>
                      <a:pPr indent="0" lvl="0" marL="0" marR="0" rtl="0" algn="l">
                        <a:lnSpc>
                          <a:spcPct val="100000"/>
                        </a:lnSpc>
                        <a:spcBef>
                          <a:spcPts val="0"/>
                        </a:spcBef>
                        <a:spcAft>
                          <a:spcPts val="0"/>
                        </a:spcAft>
                        <a:buClr>
                          <a:srgbClr val="262626"/>
                        </a:buClr>
                        <a:buSzPts val="1800"/>
                        <a:buFont typeface="Times New Roman"/>
                        <a:buNone/>
                      </a:pPr>
                      <a:r>
                        <a:rPr lang="en-US" sz="1800">
                          <a:solidFill>
                            <a:srgbClr val="262626"/>
                          </a:solidFill>
                          <a:latin typeface="Times New Roman"/>
                          <a:ea typeface="Times New Roman"/>
                          <a:cs typeface="Times New Roman"/>
                          <a:sym typeface="Times New Roman"/>
                        </a:rPr>
                        <a:t>Ngoài ra, những chất chống oxy hóa này có thể chủ động </a:t>
                      </a:r>
                      <a:r>
                        <a:rPr lang="en-US" sz="1800">
                          <a:solidFill>
                            <a:srgbClr val="262626"/>
                          </a:solidFill>
                          <a:highlight>
                            <a:srgbClr val="FFFF00"/>
                          </a:highlight>
                          <a:latin typeface="Times New Roman"/>
                          <a:ea typeface="Times New Roman"/>
                          <a:cs typeface="Times New Roman"/>
                          <a:sym typeface="Times New Roman"/>
                        </a:rPr>
                        <a:t>thúc đẩy tái phát triển và phục hồi các tế bào gan bị tổn thương.</a:t>
                      </a:r>
                      <a:endParaRPr sz="1800">
                        <a:solidFill>
                          <a:srgbClr val="26262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Arial"/>
                        <a:buNone/>
                      </a:pPr>
                      <a:r>
                        <a:t/>
                      </a:r>
                      <a:endParaRPr sz="1800">
                        <a:solidFill>
                          <a:srgbClr val="262626"/>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lang="en-US" sz="1800">
                          <a:solidFill>
                            <a:srgbClr val="4C4947"/>
                          </a:solidFill>
                          <a:latin typeface="Times New Roman"/>
                          <a:ea typeface="Times New Roman"/>
                          <a:cs typeface="Times New Roman"/>
                          <a:sym typeface="Times New Roman"/>
                        </a:rPr>
                        <a:t>Một trong những cách giúp gan loại bỏ độc tố chính là việc tạo ra mật. Do đó, khi lượng mật được sản sinh ra nhiều càng có lợi cho quá trình giải độc gan. </a:t>
                      </a:r>
                      <a:endParaRPr/>
                    </a:p>
                    <a:p>
                      <a:pPr indent="0" lvl="0" marL="0" marR="0" rtl="0" algn="l">
                        <a:spcBef>
                          <a:spcPts val="0"/>
                        </a:spcBef>
                        <a:spcAft>
                          <a:spcPts val="0"/>
                        </a:spcAft>
                        <a:buNone/>
                      </a:pPr>
                      <a:r>
                        <a:rPr lang="en-US" sz="1800">
                          <a:solidFill>
                            <a:srgbClr val="4C4947"/>
                          </a:solidFill>
                          <a:latin typeface="Times New Roman"/>
                          <a:ea typeface="Times New Roman"/>
                          <a:cs typeface="Times New Roman"/>
                          <a:sym typeface="Times New Roman"/>
                        </a:rPr>
                        <a:t>Theo nghiên cứu của các chuyên gia, nghệ sẽ giúp tăng lượng mật và </a:t>
                      </a:r>
                      <a:r>
                        <a:rPr lang="en-US" sz="1800">
                          <a:solidFill>
                            <a:srgbClr val="4C4947"/>
                          </a:solidFill>
                          <a:highlight>
                            <a:srgbClr val="FFFF00"/>
                          </a:highlight>
                          <a:latin typeface="Times New Roman"/>
                          <a:ea typeface="Times New Roman"/>
                          <a:cs typeface="Times New Roman"/>
                          <a:sym typeface="Times New Roman"/>
                        </a:rPr>
                        <a:t>làm thanh lọc gan, giúp trẻ hóa các tế bào gan và tiếp thêm năng lượng để chúng loại bỏ các độc tố.</a:t>
                      </a:r>
                      <a:endParaRPr/>
                    </a:p>
                    <a:p>
                      <a:pPr indent="0" lvl="0" marL="0" marR="0" rtl="0" algn="l">
                        <a:spcBef>
                          <a:spcPts val="0"/>
                        </a:spcBef>
                        <a:spcAft>
                          <a:spcPts val="0"/>
                        </a:spcAft>
                        <a:buNone/>
                      </a:pPr>
                      <a:r>
                        <a:rPr lang="en-US" sz="1800">
                          <a:solidFill>
                            <a:srgbClr val="4C4947"/>
                          </a:solidFill>
                          <a:highlight>
                            <a:srgbClr val="FFFF00"/>
                          </a:highlight>
                          <a:latin typeface="Times New Roman"/>
                          <a:ea typeface="Times New Roman"/>
                          <a:cs typeface="Times New Roman"/>
                          <a:sym typeface="Times New Roman"/>
                        </a:rPr>
                        <a:t>Có tác dụng bảo vệ Gan và ngăn ngừa quá trình viêm trong tế bào gan</a:t>
                      </a:r>
                      <a:endParaRPr/>
                    </a:p>
                    <a:p>
                      <a:pPr indent="0" lvl="0" marL="0" marR="0" rtl="0" algn="l">
                        <a:spcBef>
                          <a:spcPts val="0"/>
                        </a:spcBef>
                        <a:spcAft>
                          <a:spcPts val="0"/>
                        </a:spcAft>
                        <a:buNone/>
                      </a:pPr>
                      <a:r>
                        <a:t/>
                      </a:r>
                      <a:endParaRPr sz="1800">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262626"/>
                        </a:buClr>
                        <a:buSzPts val="1800"/>
                        <a:buFont typeface="Times New Roman"/>
                        <a:buNone/>
                      </a:pPr>
                      <a:r>
                        <a:rPr lang="en-US" sz="1800">
                          <a:solidFill>
                            <a:srgbClr val="262626"/>
                          </a:solidFill>
                          <a:latin typeface="Times New Roman"/>
                          <a:ea typeface="Times New Roman"/>
                          <a:cs typeface="Times New Roman"/>
                          <a:sym typeface="Times New Roman"/>
                        </a:rPr>
                        <a:t>Củ maca (sâm maca) chứa nhiều chất hoá học, bao gồm </a:t>
                      </a:r>
                      <a:r>
                        <a:rPr lang="en-US" sz="1800">
                          <a:solidFill>
                            <a:srgbClr val="262626"/>
                          </a:solidFill>
                          <a:highlight>
                            <a:srgbClr val="FFFF00"/>
                          </a:highlight>
                          <a:latin typeface="Times New Roman"/>
                          <a:ea typeface="Times New Roman"/>
                          <a:cs typeface="Times New Roman"/>
                          <a:sym typeface="Times New Roman"/>
                        </a:rPr>
                        <a:t>axit béo và axit amin.</a:t>
                      </a:r>
                      <a:endParaRPr sz="1800">
                        <a:solidFill>
                          <a:schemeClr val="dk1"/>
                        </a:solidFill>
                        <a:highlight>
                          <a:srgbClr val="FFFF00"/>
                        </a:highlight>
                        <a:latin typeface="Times New Roman"/>
                        <a:ea typeface="Times New Roman"/>
                        <a:cs typeface="Times New Roman"/>
                        <a:sym typeface="Times New Roman"/>
                      </a:endParaRPr>
                    </a:p>
                    <a:p>
                      <a:pPr indent="-114300" lvl="0" marL="0" marR="0" rtl="0" algn="l">
                        <a:spcBef>
                          <a:spcPts val="0"/>
                        </a:spcBef>
                        <a:spcAft>
                          <a:spcPts val="0"/>
                        </a:spcAft>
                        <a:buClr>
                          <a:srgbClr val="262626"/>
                        </a:buClr>
                        <a:buSzPts val="1800"/>
                        <a:buFont typeface="Arial"/>
                        <a:buChar char="•"/>
                      </a:pPr>
                      <a:r>
                        <a:rPr lang="en-US" sz="1800">
                          <a:solidFill>
                            <a:srgbClr val="262626"/>
                          </a:solidFill>
                          <a:highlight>
                            <a:srgbClr val="FFFF00"/>
                          </a:highlight>
                          <a:latin typeface="Times New Roman"/>
                          <a:ea typeface="Times New Roman"/>
                          <a:cs typeface="Times New Roman"/>
                          <a:sym typeface="Times New Roman"/>
                        </a:rPr>
                        <a:t>Hội chứng mệt mỏi mạn tính</a:t>
                      </a:r>
                      <a:endParaRPr/>
                    </a:p>
                    <a:p>
                      <a:pPr indent="-114300" lvl="0" marL="0" marR="0" rtl="0" algn="l">
                        <a:spcBef>
                          <a:spcPts val="0"/>
                        </a:spcBef>
                        <a:spcAft>
                          <a:spcPts val="0"/>
                        </a:spcAft>
                        <a:buClr>
                          <a:srgbClr val="262626"/>
                        </a:buClr>
                        <a:buSzPts val="1800"/>
                        <a:buFont typeface="Arial"/>
                        <a:buChar char="•"/>
                      </a:pPr>
                      <a:r>
                        <a:rPr lang="en-US" sz="1800">
                          <a:solidFill>
                            <a:srgbClr val="262626"/>
                          </a:solidFill>
                          <a:highlight>
                            <a:srgbClr val="FFFF00"/>
                          </a:highlight>
                          <a:latin typeface="Times New Roman"/>
                          <a:ea typeface="Times New Roman"/>
                          <a:cs typeface="Times New Roman"/>
                          <a:sym typeface="Times New Roman"/>
                        </a:rPr>
                        <a:t>Tăng cường năng lượng, sức chịu đựng, thể thao và trí nhớ</a:t>
                      </a:r>
                      <a:endParaRPr/>
                    </a:p>
                    <a:p>
                      <a:pPr indent="0" lvl="0" marL="0" marR="0" rtl="0" algn="l">
                        <a:spcBef>
                          <a:spcPts val="0"/>
                        </a:spcBef>
                        <a:spcAft>
                          <a:spcPts val="0"/>
                        </a:spcAft>
                        <a:buNone/>
                      </a:pPr>
                      <a:r>
                        <a:t/>
                      </a:r>
                      <a:endParaRPr sz="1800">
                        <a:latin typeface="Times New Roman"/>
                        <a:ea typeface="Times New Roman"/>
                        <a:cs typeface="Times New Roman"/>
                        <a:sym typeface="Times New Roman"/>
                      </a:endParaRPr>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16"/>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16"/>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sz="4000"/>
              <a:t>TÁC DỤNG CHÍNH</a:t>
            </a:r>
            <a:endParaRPr sz="4000"/>
          </a:p>
        </p:txBody>
      </p:sp>
      <p:grpSp>
        <p:nvGrpSpPr>
          <p:cNvPr id="203" name="Google Shape;203;p16"/>
          <p:cNvGrpSpPr/>
          <p:nvPr/>
        </p:nvGrpSpPr>
        <p:grpSpPr>
          <a:xfrm>
            <a:off x="0" y="1083484"/>
            <a:ext cx="355196" cy="673460"/>
            <a:chOff x="0" y="823811"/>
            <a:chExt cx="355196" cy="673460"/>
          </a:xfrm>
        </p:grpSpPr>
        <p:sp>
          <p:nvSpPr>
            <p:cNvPr id="204" name="Google Shape;204;p16"/>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16"/>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06" name="Google Shape;206;p16"/>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7" name="Google Shape;207;p16"/>
          <p:cNvSpPr txBox="1"/>
          <p:nvPr>
            <p:ph idx="1" type="body"/>
          </p:nvPr>
        </p:nvSpPr>
        <p:spPr>
          <a:xfrm>
            <a:off x="590719" y="2330505"/>
            <a:ext cx="4559425" cy="397958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400"/>
              <a:buChar char="•"/>
            </a:pPr>
            <a:r>
              <a:rPr lang="en-US" sz="1400">
                <a:latin typeface="Times"/>
                <a:ea typeface="Times"/>
                <a:cs typeface="Times"/>
                <a:sym typeface="Times"/>
              </a:rPr>
              <a:t>1. Chiết xuất Gan lợn thuỷ phân </a:t>
            </a:r>
            <a:r>
              <a:rPr b="0" i="0" lang="en-US" sz="1400" u="none" strike="noStrike">
                <a:latin typeface="Times"/>
                <a:ea typeface="Times"/>
                <a:cs typeface="Times"/>
                <a:sym typeface="Times"/>
              </a:rPr>
              <a:t>chứa axit amin và các peptide có tác dụng hỗ trợ tái tạo tế bào gan, giảm nồng độ acetaldehyde trong máu, giúp giảm cảm giác nôn nao, mệt mỏi thường xuất hiện sau khi uống rượu bia.</a:t>
            </a:r>
            <a:endParaRPr/>
          </a:p>
          <a:p>
            <a:pPr indent="-228600" lvl="0" marL="228600" rtl="0" algn="l">
              <a:lnSpc>
                <a:spcPct val="90000"/>
              </a:lnSpc>
              <a:spcBef>
                <a:spcPts val="1000"/>
              </a:spcBef>
              <a:spcAft>
                <a:spcPts val="0"/>
              </a:spcAft>
              <a:buClr>
                <a:schemeClr val="dk1"/>
              </a:buClr>
              <a:buSzPts val="1400"/>
              <a:buChar char="•"/>
            </a:pPr>
            <a:r>
              <a:rPr lang="en-US" sz="1400">
                <a:latin typeface="Times"/>
                <a:ea typeface="Times"/>
                <a:cs typeface="Times"/>
                <a:sym typeface="Times"/>
              </a:rPr>
              <a:t>2. Chiết xuất nghệ chứa curcumin giúp làm thanh lọc gan, giúp trẻ hóa các tế bào gan và tiếp thêm năng lượng để chúng loại bỏ các độc tố.Có tác dụng bảo vệ Gan và ngăn ngừa quá trình viêm trong tế bào gan</a:t>
            </a:r>
            <a:endParaRPr/>
          </a:p>
          <a:p>
            <a:pPr indent="-228600" lvl="0" marL="228600" rtl="0" algn="l">
              <a:lnSpc>
                <a:spcPct val="90000"/>
              </a:lnSpc>
              <a:spcBef>
                <a:spcPts val="1000"/>
              </a:spcBef>
              <a:spcAft>
                <a:spcPts val="0"/>
              </a:spcAft>
              <a:buClr>
                <a:schemeClr val="dk1"/>
              </a:buClr>
              <a:buSzPts val="1400"/>
              <a:buChar char="•"/>
            </a:pPr>
            <a:r>
              <a:rPr lang="en-US" sz="1400">
                <a:latin typeface="Times"/>
                <a:ea typeface="Times"/>
                <a:cs typeface="Times"/>
                <a:sym typeface="Times"/>
              </a:rPr>
              <a:t>3. Inositol có khả năng giảm mỡ máu cũng như giảm hàm lượng cholesterol trong máu. Giảm nguy cơ làm Gan nhiễm mỡ</a:t>
            </a:r>
            <a:endParaRPr/>
          </a:p>
          <a:p>
            <a:pPr indent="-228600" lvl="0" marL="228600" rtl="0" algn="l">
              <a:lnSpc>
                <a:spcPct val="90000"/>
              </a:lnSpc>
              <a:spcBef>
                <a:spcPts val="1000"/>
              </a:spcBef>
              <a:spcAft>
                <a:spcPts val="0"/>
              </a:spcAft>
              <a:buClr>
                <a:schemeClr val="dk1"/>
              </a:buClr>
              <a:buSzPts val="1400"/>
              <a:buChar char="•"/>
            </a:pPr>
            <a:r>
              <a:rPr lang="en-US" sz="1400">
                <a:latin typeface="Times"/>
                <a:ea typeface="Times"/>
                <a:cs typeface="Times"/>
                <a:sym typeface="Times"/>
              </a:rPr>
              <a:t>4.Atiso giúp giảm độc tố và loại bỏ khỏi Gan, thúc đẩy tái phát triển và phục hồi các tế bào gan bị tổn thương.</a:t>
            </a:r>
            <a:endParaRPr/>
          </a:p>
          <a:p>
            <a:pPr indent="-228600" lvl="0" marL="228600" rtl="0" algn="l">
              <a:lnSpc>
                <a:spcPct val="90000"/>
              </a:lnSpc>
              <a:spcBef>
                <a:spcPts val="1000"/>
              </a:spcBef>
              <a:spcAft>
                <a:spcPts val="0"/>
              </a:spcAft>
              <a:buClr>
                <a:schemeClr val="dk1"/>
              </a:buClr>
              <a:buSzPts val="1400"/>
              <a:buChar char="•"/>
            </a:pPr>
            <a:r>
              <a:rPr lang="en-US" sz="1400">
                <a:latin typeface="Times"/>
                <a:ea typeface="Times"/>
                <a:cs typeface="Times"/>
                <a:sym typeface="Times"/>
              </a:rPr>
              <a:t>5. Rễ macca giảm thiểu mệt mỏi</a:t>
            </a:r>
            <a:endParaRPr/>
          </a:p>
          <a:p>
            <a:pPr indent="-139700" lvl="0" marL="228600" rtl="0" algn="l">
              <a:lnSpc>
                <a:spcPct val="90000"/>
              </a:lnSpc>
              <a:spcBef>
                <a:spcPts val="1000"/>
              </a:spcBef>
              <a:spcAft>
                <a:spcPts val="0"/>
              </a:spcAft>
              <a:buClr>
                <a:schemeClr val="dk1"/>
              </a:buClr>
              <a:buSzPts val="1400"/>
              <a:buNone/>
            </a:pPr>
            <a:r>
              <a:t/>
            </a:r>
            <a:endParaRPr sz="1400">
              <a:latin typeface="Times"/>
              <a:ea typeface="Times"/>
              <a:cs typeface="Times"/>
              <a:sym typeface="Times"/>
            </a:endParaRPr>
          </a:p>
        </p:txBody>
      </p:sp>
      <p:sp>
        <p:nvSpPr>
          <p:cNvPr id="208" name="Google Shape;208;p16"/>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16"/>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IVER HYDROLYSATE PLUS 180 VIÊN - THỰC PHẨM BẢO VỆ SỨC KHOẺ CHIẾT XUẤT GAN LỢN THUỶ PHÂN" id="210" name="Google Shape;210;p16"/>
          <p:cNvPicPr preferRelativeResize="0"/>
          <p:nvPr/>
        </p:nvPicPr>
        <p:blipFill rotWithShape="1">
          <a:blip r:embed="rId3">
            <a:alphaModFix/>
          </a:blip>
          <a:srcRect b="3065" l="0" r="4" t="0"/>
          <a:stretch/>
        </p:blipFill>
        <p:spPr>
          <a:xfrm>
            <a:off x="5977788" y="799352"/>
            <a:ext cx="5425410" cy="52592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7"/>
          <p:cNvSpPr txBox="1"/>
          <p:nvPr/>
        </p:nvSpPr>
        <p:spPr>
          <a:xfrm>
            <a:off x="702845" y="1221033"/>
            <a:ext cx="1053615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ƯU ĐIỂM CỦA GAN THUỶ PHÂN SỬ DỤNG TRONG SẢN PHẨM</a:t>
            </a:r>
            <a:endParaRPr sz="2800">
              <a:solidFill>
                <a:schemeClr val="lt1"/>
              </a:solidFill>
              <a:latin typeface="Arial"/>
              <a:ea typeface="Arial"/>
              <a:cs typeface="Arial"/>
              <a:sym typeface="Arial"/>
            </a:endParaRPr>
          </a:p>
        </p:txBody>
      </p:sp>
      <p:sp>
        <p:nvSpPr>
          <p:cNvPr id="216" name="Google Shape;216;p17"/>
          <p:cNvSpPr txBox="1"/>
          <p:nvPr/>
        </p:nvSpPr>
        <p:spPr>
          <a:xfrm>
            <a:off x="5889633" y="781440"/>
            <a:ext cx="46983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100% chiết xuất từ gan lợn nội địa Nhật Bản</a:t>
            </a:r>
            <a:endParaRPr sz="1800">
              <a:solidFill>
                <a:schemeClr val="dk1"/>
              </a:solidFill>
              <a:latin typeface="Arial"/>
              <a:ea typeface="Arial"/>
              <a:cs typeface="Arial"/>
              <a:sym typeface="Arial"/>
            </a:endParaRPr>
          </a:p>
        </p:txBody>
      </p:sp>
      <p:sp>
        <p:nvSpPr>
          <p:cNvPr id="217" name="Google Shape;217;p17"/>
          <p:cNvSpPr txBox="1"/>
          <p:nvPr/>
        </p:nvSpPr>
        <p:spPr>
          <a:xfrm>
            <a:off x="5889633" y="1312604"/>
            <a:ext cx="6302367"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Thành phần chính là các peptide tan trong nước có trọng lượng phân tử dưới 3000.</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Giúp làm giảm gánh nặng của quá trình tiêu hóa và phân hủy trong dạ dày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Đồng thời giúp tăng cường hấp thu từ đường ruột. </a:t>
            </a:r>
            <a:endParaRPr sz="1800">
              <a:solidFill>
                <a:schemeClr val="dk1"/>
              </a:solidFill>
              <a:latin typeface="Arial"/>
              <a:ea typeface="Arial"/>
              <a:cs typeface="Arial"/>
              <a:sym typeface="Arial"/>
            </a:endParaRPr>
          </a:p>
        </p:txBody>
      </p:sp>
      <p:sp>
        <p:nvSpPr>
          <p:cNvPr id="218" name="Google Shape;218;p17"/>
          <p:cNvSpPr txBox="1"/>
          <p:nvPr/>
        </p:nvSpPr>
        <p:spPr>
          <a:xfrm>
            <a:off x="5889634" y="2951764"/>
            <a:ext cx="60511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Hoàn toàn không có mùi đặc trưng khó chịu của Gan tươi</a:t>
            </a:r>
            <a:endParaRPr sz="1800">
              <a:solidFill>
                <a:schemeClr val="dk1"/>
              </a:solidFill>
              <a:latin typeface="Arial"/>
              <a:ea typeface="Arial"/>
              <a:cs typeface="Arial"/>
              <a:sym typeface="Arial"/>
            </a:endParaRPr>
          </a:p>
        </p:txBody>
      </p:sp>
      <p:sp>
        <p:nvSpPr>
          <p:cNvPr id="219" name="Google Shape;219;p17"/>
          <p:cNvSpPr txBox="1"/>
          <p:nvPr/>
        </p:nvSpPr>
        <p:spPr>
          <a:xfrm>
            <a:off x="5889633" y="3409309"/>
            <a:ext cx="3454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1g gan thuỷ phân = 5g Gan tươi</a:t>
            </a:r>
            <a:endParaRPr sz="1800">
              <a:solidFill>
                <a:schemeClr val="dk1"/>
              </a:solidFill>
              <a:latin typeface="Arial"/>
              <a:ea typeface="Arial"/>
              <a:cs typeface="Arial"/>
              <a:sym typeface="Arial"/>
            </a:endParaRPr>
          </a:p>
        </p:txBody>
      </p:sp>
      <p:sp>
        <p:nvSpPr>
          <p:cNvPr id="220" name="Google Shape;220;p17"/>
          <p:cNvSpPr txBox="1"/>
          <p:nvPr/>
        </p:nvSpPr>
        <p:spPr>
          <a:xfrm>
            <a:off x="5935538" y="3778641"/>
            <a:ext cx="574384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Đã được chứng minh giảm các chỉ số men gan sau 12 tuần sd và giảm các triệu chứng mệt mỏi sau khi uống rượu bia với hàm lượng 200mg mỗi ngày </a:t>
            </a:r>
            <a:endParaRPr sz="1800">
              <a:solidFill>
                <a:schemeClr val="dk1"/>
              </a:solidFill>
              <a:latin typeface="Arial"/>
              <a:ea typeface="Arial"/>
              <a:cs typeface="Arial"/>
              <a:sym typeface="Arial"/>
            </a:endParaRPr>
          </a:p>
        </p:txBody>
      </p:sp>
      <p:pic>
        <p:nvPicPr>
          <p:cNvPr descr="LIVER HYDROLYSATE PLUS 180 VIÊN - THỰC PHẨM BẢO VỆ SỨC KHOẺ CHIẾT XUẤT GAN LỢN THUỶ PHÂN" id="221" name="Google Shape;221;p17"/>
          <p:cNvPicPr preferRelativeResize="0"/>
          <p:nvPr/>
        </p:nvPicPr>
        <p:blipFill rotWithShape="1">
          <a:blip r:embed="rId3">
            <a:alphaModFix/>
          </a:blip>
          <a:srcRect b="3065" l="0" r="4" t="0"/>
          <a:stretch/>
        </p:blipFill>
        <p:spPr>
          <a:xfrm>
            <a:off x="234600" y="781440"/>
            <a:ext cx="5425410" cy="52592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2"/>
          <p:cNvSpPr txBox="1"/>
          <p:nvPr>
            <p:ph type="title"/>
          </p:nvPr>
        </p:nvSpPr>
        <p:spPr>
          <a:xfrm>
            <a:off x="6965167" y="426484"/>
            <a:ext cx="4959001" cy="598247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900"/>
              <a:buFont typeface="Times New Roman"/>
              <a:buNone/>
            </a:pPr>
            <a:r>
              <a:rPr b="1" i="0" lang="en-US" sz="1900" u="none" strike="noStrike">
                <a:latin typeface="Times New Roman"/>
                <a:ea typeface="Times New Roman"/>
                <a:cs typeface="Times New Roman"/>
                <a:sym typeface="Times New Roman"/>
              </a:rPr>
              <a:t>VIÊN UỐNG BỔ GAN </a:t>
            </a:r>
            <a:r>
              <a:rPr b="1" lang="en-US" sz="1900">
                <a:latin typeface="Times New Roman"/>
                <a:ea typeface="Times New Roman"/>
                <a:cs typeface="Times New Roman"/>
                <a:sym typeface="Times New Roman"/>
              </a:rPr>
              <a:t>NICHIEI 180 VIÊN</a:t>
            </a:r>
            <a:br>
              <a:rPr lang="en-US" sz="1900">
                <a:latin typeface="Times New Roman"/>
                <a:ea typeface="Times New Roman"/>
                <a:cs typeface="Times New Roman"/>
                <a:sym typeface="Times New Roman"/>
              </a:rPr>
            </a:br>
            <a:r>
              <a:rPr b="1" lang="en-US" sz="1900" u="sng">
                <a:latin typeface="Times New Roman"/>
                <a:ea typeface="Times New Roman"/>
                <a:cs typeface="Times New Roman"/>
                <a:sym typeface="Times New Roman"/>
              </a:rPr>
              <a:t>Công dụng:</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Hỗ trợ cải thiện chức năng gan </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Hỗ trợ tốt cho gan </a:t>
            </a:r>
            <a:br>
              <a:rPr lang="en-US" sz="1900">
                <a:latin typeface="Times New Roman"/>
                <a:ea typeface="Times New Roman"/>
                <a:cs typeface="Times New Roman"/>
                <a:sym typeface="Times New Roman"/>
              </a:rPr>
            </a:br>
            <a:br>
              <a:rPr lang="en-US" sz="1900">
                <a:latin typeface="Times New Roman"/>
                <a:ea typeface="Times New Roman"/>
                <a:cs typeface="Times New Roman"/>
                <a:sym typeface="Times New Roman"/>
              </a:rPr>
            </a:br>
            <a:r>
              <a:rPr b="1" lang="en-US" sz="1900" u="sng">
                <a:latin typeface="Times New Roman"/>
                <a:ea typeface="Times New Roman"/>
                <a:cs typeface="Times New Roman"/>
                <a:sym typeface="Times New Roman"/>
              </a:rPr>
              <a:t>Thành phần: </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Chiết xuất gan lợn thuỷ phân ( Đạm gan thuỷ phân)</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Chiết xuất Atisol </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Bột nghệ </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Inositol </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Chiết xuất macca</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Vitamin nhóm B bao gồm B1, B2, B6, B12</a:t>
            </a:r>
            <a:br>
              <a:rPr lang="en-US" sz="1900">
                <a:latin typeface="Times New Roman"/>
                <a:ea typeface="Times New Roman"/>
                <a:cs typeface="Times New Roman"/>
                <a:sym typeface="Times New Roman"/>
              </a:rPr>
            </a:br>
            <a:br>
              <a:rPr b="1" lang="en-US" sz="1900" u="sng">
                <a:latin typeface="Times New Roman"/>
                <a:ea typeface="Times New Roman"/>
                <a:cs typeface="Times New Roman"/>
                <a:sym typeface="Times New Roman"/>
              </a:rPr>
            </a:br>
            <a:r>
              <a:rPr b="1" lang="en-US" sz="1900" u="sng">
                <a:latin typeface="Times New Roman"/>
                <a:ea typeface="Times New Roman"/>
                <a:cs typeface="Times New Roman"/>
                <a:sym typeface="Times New Roman"/>
              </a:rPr>
              <a:t>Cách sử dung: </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4 viên/ ngày </a:t>
            </a:r>
            <a:br>
              <a:rPr lang="en-US" sz="1900">
                <a:latin typeface="Times New Roman"/>
                <a:ea typeface="Times New Roman"/>
                <a:cs typeface="Times New Roman"/>
                <a:sym typeface="Times New Roman"/>
              </a:rPr>
            </a:br>
            <a:br>
              <a:rPr lang="en-US" sz="1900">
                <a:latin typeface="Times New Roman"/>
                <a:ea typeface="Times New Roman"/>
                <a:cs typeface="Times New Roman"/>
                <a:sym typeface="Times New Roman"/>
              </a:rPr>
            </a:br>
            <a:r>
              <a:rPr b="1" lang="en-US" sz="1900" u="sng">
                <a:latin typeface="Times New Roman"/>
                <a:ea typeface="Times New Roman"/>
                <a:cs typeface="Times New Roman"/>
                <a:sym typeface="Times New Roman"/>
              </a:rPr>
              <a:t>Đối tượng khuyến khích sử dung </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Người thường xuyên sử dung rượu bia </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Người đang bị men gan cao do bia rượu </a:t>
            </a:r>
            <a:br>
              <a:rPr lang="en-US" sz="1900">
                <a:latin typeface="Times New Roman"/>
                <a:ea typeface="Times New Roman"/>
                <a:cs typeface="Times New Roman"/>
                <a:sym typeface="Times New Roman"/>
              </a:rPr>
            </a:br>
            <a:r>
              <a:rPr lang="en-US" sz="1900">
                <a:latin typeface="Times New Roman"/>
                <a:ea typeface="Times New Roman"/>
                <a:cs typeface="Times New Roman"/>
                <a:sym typeface="Times New Roman"/>
              </a:rPr>
              <a:t>- Người thường xuyên bị nóng trong người, dễ nổi mề đay, mụn toàn thân… </a:t>
            </a:r>
            <a:br>
              <a:rPr lang="en-US" sz="1900">
                <a:latin typeface="Times New Roman"/>
                <a:ea typeface="Times New Roman"/>
                <a:cs typeface="Times New Roman"/>
                <a:sym typeface="Times New Roman"/>
              </a:rPr>
            </a:br>
            <a:endParaRPr sz="1900">
              <a:latin typeface="Times New Roman"/>
              <a:ea typeface="Times New Roman"/>
              <a:cs typeface="Times New Roman"/>
              <a:sym typeface="Times New Roman"/>
            </a:endParaRPr>
          </a:p>
        </p:txBody>
      </p:sp>
      <p:sp>
        <p:nvSpPr>
          <p:cNvPr id="104" name="Google Shape;104;p2"/>
          <p:cNvSpPr/>
          <p:nvPr/>
        </p:nvSpPr>
        <p:spPr>
          <a:xfrm flipH="1">
            <a:off x="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2"/>
          <p:cNvSpPr/>
          <p:nvPr/>
        </p:nvSpPr>
        <p:spPr>
          <a:xfrm>
            <a:off x="496824" y="391886"/>
            <a:ext cx="6009366" cy="6017078"/>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LIVER HYDROLYSATE PLUS 180 VIÊN - THỰC PHẨM BẢO VỆ SỨC KHOẺ CHIẾT XUẤT GAN LỢN THUỶ PHÂN" id="106" name="Google Shape;106;p2"/>
          <p:cNvPicPr preferRelativeResize="0"/>
          <p:nvPr/>
        </p:nvPicPr>
        <p:blipFill rotWithShape="1">
          <a:blip r:embed="rId3">
            <a:alphaModFix/>
          </a:blip>
          <a:srcRect b="1268" l="0" r="0" t="0"/>
          <a:stretch/>
        </p:blipFill>
        <p:spPr>
          <a:xfrm>
            <a:off x="733507" y="666728"/>
            <a:ext cx="5536001" cy="5465791"/>
          </a:xfrm>
          <a:prstGeom prst="rect">
            <a:avLst/>
          </a:prstGeom>
          <a:noFill/>
          <a:ln>
            <a:noFill/>
          </a:ln>
        </p:spPr>
      </p:pic>
      <p:grpSp>
        <p:nvGrpSpPr>
          <p:cNvPr id="107" name="Google Shape;107;p2"/>
          <p:cNvGrpSpPr/>
          <p:nvPr/>
        </p:nvGrpSpPr>
        <p:grpSpPr>
          <a:xfrm>
            <a:off x="11460480" y="3154317"/>
            <a:ext cx="731521" cy="673460"/>
            <a:chOff x="3940602" y="308034"/>
            <a:chExt cx="2116791" cy="3428999"/>
          </a:xfrm>
        </p:grpSpPr>
        <p:sp>
          <p:nvSpPr>
            <p:cNvPr id="108" name="Google Shape;108;p2"/>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9" name="Google Shape;109;p2"/>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0" name="Google Shape;110;p2"/>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3"/>
                                        </p:tgtEl>
                                        <p:attrNameLst>
                                          <p:attrName>style.visibility</p:attrName>
                                        </p:attrNameLst>
                                      </p:cBhvr>
                                      <p:to>
                                        <p:strVal val="visible"/>
                                      </p:to>
                                    </p:set>
                                    <p:animEffect filter="fade" transition="in">
                                      <p:cBhvr>
                                        <p:cTn dur="7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20B27"/>
              </a:buClr>
              <a:buSzPts val="3500"/>
              <a:buFont typeface="Times New Roman"/>
              <a:buNone/>
            </a:pPr>
            <a:r>
              <a:rPr b="1" i="0" lang="en-US" sz="3500" u="none" strike="noStrike">
                <a:solidFill>
                  <a:srgbClr val="020B27"/>
                </a:solidFill>
                <a:latin typeface="Times New Roman"/>
                <a:ea typeface="Times New Roman"/>
                <a:cs typeface="Times New Roman"/>
                <a:sym typeface="Times New Roman"/>
              </a:rPr>
              <a:t>Hiểu thế nào về thực phẩm chức năng giải độc gan?</a:t>
            </a:r>
            <a:br>
              <a:rPr b="1" i="0" lang="en-US" sz="3500" u="none" strike="noStrike">
                <a:solidFill>
                  <a:srgbClr val="020B27"/>
                </a:solidFill>
                <a:latin typeface="Times New Roman"/>
                <a:ea typeface="Times New Roman"/>
                <a:cs typeface="Times New Roman"/>
                <a:sym typeface="Times New Roman"/>
              </a:rPr>
            </a:br>
            <a:endParaRPr sz="3500">
              <a:latin typeface="Times New Roman"/>
              <a:ea typeface="Times New Roman"/>
              <a:cs typeface="Times New Roman"/>
              <a:sym typeface="Times New Roman"/>
            </a:endParaRPr>
          </a:p>
        </p:txBody>
      </p:sp>
      <p:sp>
        <p:nvSpPr>
          <p:cNvPr id="116" name="Google Shape;116;p3"/>
          <p:cNvSpPr txBox="1"/>
          <p:nvPr>
            <p:ph idx="1" type="body"/>
          </p:nvPr>
        </p:nvSpPr>
        <p:spPr>
          <a:xfrm>
            <a:off x="713509" y="1354570"/>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latin typeface="Times New Roman"/>
                <a:ea typeface="Times New Roman"/>
                <a:cs typeface="Times New Roman"/>
                <a:sym typeface="Times New Roman"/>
              </a:rPr>
              <a:t>Thực phẩm chức năng giải độc gan hay thực phẩm hỗ trợ chức năng gan là các sản phẩm dạng bào chế có </a:t>
            </a:r>
            <a:r>
              <a:rPr b="1" lang="en-US">
                <a:latin typeface="Times New Roman"/>
                <a:ea typeface="Times New Roman"/>
                <a:cs typeface="Times New Roman"/>
                <a:sym typeface="Times New Roman"/>
              </a:rPr>
              <a:t>tác dụng hỗ trợ gan đào thải và lọc bỏ các chất độc hại tích tụ trong lá gan</a:t>
            </a:r>
            <a:r>
              <a:rPr lang="en-US">
                <a:latin typeface="Times New Roman"/>
                <a:ea typeface="Times New Roman"/>
                <a:cs typeface="Times New Roman"/>
                <a:sym typeface="Times New Roman"/>
              </a:rPr>
              <a:t>. Đây không phải thuốc chữa các bệnh lý liên quan đến gan. Mục đích chính khi sử dụng sản phẩm này là </a:t>
            </a:r>
            <a:r>
              <a:rPr b="1" lang="en-US" u="sng">
                <a:latin typeface="Times New Roman"/>
                <a:ea typeface="Times New Roman"/>
                <a:cs typeface="Times New Roman"/>
                <a:sym typeface="Times New Roman"/>
              </a:rPr>
              <a:t>để bảo vệ các tế bào gan, kích thích hình thành các tế bào gan mới, tăng cường sức khỏe của lá gan…thông qua việc bổ sung các thành phần có lợi cho gan.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NHƯ THẾ NÀO LÀ GAN NHIỄM ĐỘC</a:t>
            </a:r>
            <a:endParaRPr/>
          </a:p>
        </p:txBody>
      </p:sp>
      <p:sp>
        <p:nvSpPr>
          <p:cNvPr id="122" name="Google Shape;12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33333"/>
              </a:buClr>
              <a:buSzPts val="2800"/>
              <a:buNone/>
            </a:pPr>
            <a:r>
              <a:rPr b="1" i="0" lang="en-US" u="none" strike="noStrike">
                <a:solidFill>
                  <a:srgbClr val="333333"/>
                </a:solidFill>
                <a:latin typeface="Times New Roman"/>
                <a:ea typeface="Times New Roman"/>
                <a:cs typeface="Times New Roman"/>
                <a:sym typeface="Times New Roman"/>
              </a:rPr>
              <a:t>Gan nhiễm độc, bị tổn thương, lâu dần sẽ dẫn đến viêm gan mạn tính, xơ gan, ung thư gan.... và ảnh hưởng đến các bộ phận khác trong cơ thể. </a:t>
            </a:r>
            <a:endParaRPr/>
          </a:p>
          <a:p>
            <a:pPr indent="0" lvl="0" marL="0" rtl="0" algn="l">
              <a:lnSpc>
                <a:spcPct val="90000"/>
              </a:lnSpc>
              <a:spcBef>
                <a:spcPts val="1000"/>
              </a:spcBef>
              <a:spcAft>
                <a:spcPts val="0"/>
              </a:spcAft>
              <a:buClr>
                <a:srgbClr val="333333"/>
              </a:buClr>
              <a:buSzPts val="2800"/>
              <a:buNone/>
            </a:pPr>
            <a:r>
              <a:rPr b="0" i="0" lang="en-US" u="none" strike="noStrike">
                <a:solidFill>
                  <a:srgbClr val="333333"/>
                </a:solidFill>
                <a:latin typeface="Times New Roman"/>
                <a:ea typeface="Times New Roman"/>
                <a:cs typeface="Times New Roman"/>
                <a:sym typeface="Times New Roman"/>
              </a:rPr>
              <a:t>Chức năng chính của gan là giải độc cơ thể, làm sạch bên trong cơ thể con người. Nếu gan tốt thì sẽ thực hiện tốt chức năng lọc thải các chất độc, nhờ đó phòng ngừa được nhiều bệnh. Nhiễm độc gan là tình trạng gan bị tổn thương, dẫn đến viêm ở gan. </a:t>
            </a:r>
            <a:endParaRPr/>
          </a:p>
          <a:p>
            <a:pPr indent="0" lvl="0" marL="0" rtl="0" algn="l">
              <a:lnSpc>
                <a:spcPct val="90000"/>
              </a:lnSpc>
              <a:spcBef>
                <a:spcPts val="1000"/>
              </a:spcBef>
              <a:spcAft>
                <a:spcPts val="0"/>
              </a:spcAft>
              <a:buClr>
                <a:schemeClr val="dk1"/>
              </a:buClr>
              <a:buSzPts val="2800"/>
              <a:buNone/>
            </a:pPr>
            <a:r>
              <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NGUYÊN NHÂN GÂY NHIỄM ĐỘC GAN</a:t>
            </a:r>
            <a:endParaRPr/>
          </a:p>
        </p:txBody>
      </p:sp>
      <p:sp>
        <p:nvSpPr>
          <p:cNvPr id="128" name="Google Shape;128;p5"/>
          <p:cNvSpPr txBox="1"/>
          <p:nvPr>
            <p:ph idx="1" type="body"/>
          </p:nvPr>
        </p:nvSpPr>
        <p:spPr>
          <a:xfrm>
            <a:off x="838200" y="1690688"/>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latin typeface="Times New Roman"/>
                <a:ea typeface="Times New Roman"/>
                <a:cs typeface="Times New Roman"/>
                <a:sym typeface="Times New Roman"/>
              </a:rPr>
              <a:t>Sai lầm trong việc sử dụng thuốc chữa bệnh: Lạm dụng thuốc và không bổ sung các loại thực phẩm bổ sung vitamin và các chất vi lượng cần thiết cho cơ thể như vitamin A, E, K, C... và sử dụng các loại thực phẩm giúp thanh lọc gan.</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Do bệnh viêm gan B, C: Việt Nam là một nước có tỷ lệ nhiễm virus viêm gan B, C cao, chiếm 77 - 85%.</a:t>
            </a:r>
            <a:endParaRPr/>
          </a:p>
          <a:p>
            <a:pPr indent="-228600" lvl="0" marL="228600" rtl="0" algn="l">
              <a:lnSpc>
                <a:spcPct val="90000"/>
              </a:lnSpc>
              <a:spcBef>
                <a:spcPts val="1000"/>
              </a:spcBef>
              <a:spcAft>
                <a:spcPts val="0"/>
              </a:spcAft>
              <a:buClr>
                <a:schemeClr val="dk1"/>
              </a:buClr>
              <a:buSzPct val="100000"/>
              <a:buChar char="•"/>
            </a:pPr>
            <a:r>
              <a:rPr b="1" lang="en-US">
                <a:latin typeface="Times New Roman"/>
                <a:ea typeface="Times New Roman"/>
                <a:cs typeface="Times New Roman"/>
                <a:sym typeface="Times New Roman"/>
              </a:rPr>
              <a:t>Sử dụng các chất kích thích: Hiện tượng gan nhiễm độc do rượu ngày một gia tăng do việc sử dụng các chất có cồn, men rượu, bia ngày càng phổ biến. Rượu chính là nguyên nhân gây xơ gan đứng thứ 2, chỉ sau virus viêm gan B.</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Ăn các thực phẩm không đảm bảo vệ sinh làm gia tăng thêm tình trạng gan nhiễm độc.</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DẤU HIỆU GAN NHIỄM ĐỘC </a:t>
            </a:r>
            <a:endParaRPr/>
          </a:p>
        </p:txBody>
      </p:sp>
      <p:sp>
        <p:nvSpPr>
          <p:cNvPr id="134" name="Google Shape;134;p6"/>
          <p:cNvSpPr txBox="1"/>
          <p:nvPr>
            <p:ph idx="1" type="body"/>
          </p:nvPr>
        </p:nvSpPr>
        <p:spPr>
          <a:xfrm>
            <a:off x="838200" y="1562389"/>
            <a:ext cx="10515600" cy="466725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US">
                <a:latin typeface="Times New Roman"/>
                <a:ea typeface="Times New Roman"/>
                <a:cs typeface="Times New Roman"/>
                <a:sym typeface="Times New Roman"/>
              </a:rPr>
              <a:t>Các dấu hiệu sau đây có thể giúp bạn nhận biết sớm gan đã bị nhiễm độc để có phương pháp giải độc gan sớm nhất có thể:</a:t>
            </a:r>
            <a:endParaRPr/>
          </a:p>
          <a:p>
            <a:pPr indent="-228600" lvl="0" marL="228600" rtl="0" algn="l">
              <a:lnSpc>
                <a:spcPct val="90000"/>
              </a:lnSpc>
              <a:spcBef>
                <a:spcPts val="1000"/>
              </a:spcBef>
              <a:spcAft>
                <a:spcPts val="0"/>
              </a:spcAft>
              <a:buClr>
                <a:schemeClr val="dk1"/>
              </a:buClr>
              <a:buSzPct val="100000"/>
              <a:buChar char="•"/>
            </a:pPr>
            <a:r>
              <a:rPr b="1" lang="en-US">
                <a:latin typeface="Times New Roman"/>
                <a:ea typeface="Times New Roman"/>
                <a:cs typeface="Times New Roman"/>
                <a:sym typeface="Times New Roman"/>
              </a:rPr>
              <a:t>Rối loạn tiêu hóa: </a:t>
            </a:r>
            <a:r>
              <a:rPr lang="en-US">
                <a:latin typeface="Times New Roman"/>
                <a:ea typeface="Times New Roman"/>
                <a:cs typeface="Times New Roman"/>
                <a:sym typeface="Times New Roman"/>
              </a:rPr>
              <a:t>Đây là triệu chứng thường gặp nhất, chiếm 60 - 80%). Các dấu hiệu rối loạn tiêu hóa do gan nhiễm độc như: Không muốn ăn, đầy hơi, chướng bụng, ăn không tiêu dẫn đến đau bụng thường xuyên, buồn nôn và nôn, sợ thịt, sợ mỡ, ỉa chảy hoặc táo bón, nước tiểu có màu vàng, phân vàng hoặc bạc. Các triệu chứng trên dẫn đến việc cơ thể bị trì trệ và suy nhược.</a:t>
            </a:r>
            <a:endParaRPr/>
          </a:p>
          <a:p>
            <a:pPr indent="-228600" lvl="0" marL="228600" rtl="0" algn="l">
              <a:lnSpc>
                <a:spcPct val="90000"/>
              </a:lnSpc>
              <a:spcBef>
                <a:spcPts val="1000"/>
              </a:spcBef>
              <a:spcAft>
                <a:spcPts val="0"/>
              </a:spcAft>
              <a:buClr>
                <a:schemeClr val="dk1"/>
              </a:buClr>
              <a:buSzPct val="100000"/>
              <a:buChar char="•"/>
            </a:pPr>
            <a:r>
              <a:rPr b="1" lang="en-US">
                <a:latin typeface="Times New Roman"/>
                <a:ea typeface="Times New Roman"/>
                <a:cs typeface="Times New Roman"/>
                <a:sym typeface="Times New Roman"/>
              </a:rPr>
              <a:t>Nổi mụn nhọt, mẩn ngứa, mề đay: </a:t>
            </a:r>
            <a:r>
              <a:rPr lang="en-US">
                <a:latin typeface="Times New Roman"/>
                <a:ea typeface="Times New Roman"/>
                <a:cs typeface="Times New Roman"/>
                <a:sym typeface="Times New Roman"/>
              </a:rPr>
              <a:t>Bị ngứa do gan nhiễm độc là tình trạng rất phổ biến. Các mụn nhọt, mẩn ngứa, nổi mề đay là dấu hiệu đặc trưng của bệnh,.... Nguyên nhân nhiễm độc gan gây ngứa là do chức năng gan suy giảm nên việc thải độc cơ thể không còn hiệu quả, chất độc tích tụ gây kích ứng da.</a:t>
            </a:r>
            <a:endParaRPr/>
          </a:p>
          <a:p>
            <a:pPr indent="-228600" lvl="0" marL="228600" rtl="0" algn="l">
              <a:lnSpc>
                <a:spcPct val="90000"/>
              </a:lnSpc>
              <a:spcBef>
                <a:spcPts val="1000"/>
              </a:spcBef>
              <a:spcAft>
                <a:spcPts val="0"/>
              </a:spcAft>
              <a:buClr>
                <a:schemeClr val="dk1"/>
              </a:buClr>
              <a:buSzPct val="100000"/>
              <a:buChar char="•"/>
            </a:pPr>
            <a:r>
              <a:rPr b="1" lang="en-US">
                <a:latin typeface="Times New Roman"/>
                <a:ea typeface="Times New Roman"/>
                <a:cs typeface="Times New Roman"/>
                <a:sym typeface="Times New Roman"/>
              </a:rPr>
              <a:t>Đau tức vùng hạ sườn phải: </a:t>
            </a:r>
            <a:r>
              <a:rPr lang="en-US">
                <a:latin typeface="Times New Roman"/>
                <a:ea typeface="Times New Roman"/>
                <a:cs typeface="Times New Roman"/>
                <a:sym typeface="Times New Roman"/>
              </a:rPr>
              <a:t>Người bệnh thường có cảm giác căng đau vùng thượng vị hoặc hạ sườn phải. Trong một vài trường hợp khác có thể đau bụng dữ dội vùng túi mật .</a:t>
            </a:r>
            <a:endParaRPr/>
          </a:p>
          <a:p>
            <a:pPr indent="-228600" lvl="0" marL="228600" rtl="0" algn="l">
              <a:lnSpc>
                <a:spcPct val="90000"/>
              </a:lnSpc>
              <a:spcBef>
                <a:spcPts val="1000"/>
              </a:spcBef>
              <a:spcAft>
                <a:spcPts val="0"/>
              </a:spcAft>
              <a:buClr>
                <a:schemeClr val="dk1"/>
              </a:buClr>
              <a:buSzPct val="100000"/>
              <a:buChar char="•"/>
            </a:pPr>
            <a:r>
              <a:rPr b="1" lang="en-US">
                <a:latin typeface="Times New Roman"/>
                <a:ea typeface="Times New Roman"/>
                <a:cs typeface="Times New Roman"/>
                <a:sym typeface="Times New Roman"/>
              </a:rPr>
              <a:t>Đổ mồ hôi: </a:t>
            </a:r>
            <a:r>
              <a:rPr lang="en-US">
                <a:latin typeface="Times New Roman"/>
                <a:ea typeface="Times New Roman"/>
                <a:cs typeface="Times New Roman"/>
                <a:sym typeface="Times New Roman"/>
              </a:rPr>
              <a:t>Khi gan bị nhiễm độc, chức năng hoạt động của gan sẽ bị suy giảm nên gây ra tình trạng nóng gan. Dấu hiệu để nhận biết là thường xuyên cảm thấy nóng trong người, đổ mồ hôi nhiều dù nhiệt độ mát mẻ và không quá nóng.</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0" name="Google Shape;140;p7"/>
          <p:cNvSpPr/>
          <p:nvPr/>
        </p:nvSpPr>
        <p:spPr>
          <a:xfrm>
            <a:off x="1882006" y="569844"/>
            <a:ext cx="8427988" cy="5649981"/>
          </a:xfrm>
          <a:prstGeom prst="rect">
            <a:avLst/>
          </a:prstGeom>
          <a:solidFill>
            <a:schemeClr val="lt1"/>
          </a:solidFill>
          <a:ln>
            <a:noFill/>
          </a:ln>
          <a:effectLst>
            <a:outerShdw blurRad="317500" sx="95000" rotWithShape="0" algn="t" dir="7140000" dist="317500" sy="950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Cấu tạo và chức năng của gan đối với cơ thể như thế nào?" id="141" name="Google Shape;141;p7"/>
          <p:cNvPicPr preferRelativeResize="0"/>
          <p:nvPr>
            <p:ph idx="1" type="body"/>
          </p:nvPr>
        </p:nvPicPr>
        <p:blipFill rotWithShape="1">
          <a:blip r:embed="rId3">
            <a:alphaModFix/>
          </a:blip>
          <a:srcRect b="213" l="0" r="1" t="0"/>
          <a:stretch/>
        </p:blipFill>
        <p:spPr>
          <a:xfrm>
            <a:off x="1882006" y="569843"/>
            <a:ext cx="8450714" cy="5649981"/>
          </a:xfrm>
          <a:prstGeom prst="rect">
            <a:avLst/>
          </a:prstGeom>
          <a:noFill/>
          <a:ln>
            <a:noFill/>
          </a:ln>
        </p:spPr>
      </p:pic>
      <p:sp>
        <p:nvSpPr>
          <p:cNvPr id="142" name="Google Shape;142;p7"/>
          <p:cNvSpPr/>
          <p:nvPr/>
        </p:nvSpPr>
        <p:spPr>
          <a:xfrm>
            <a:off x="1882006" y="743256"/>
            <a:ext cx="1363218" cy="5199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3" name="Google Shape;143;p7"/>
          <p:cNvSpPr txBox="1"/>
          <p:nvPr/>
        </p:nvSpPr>
        <p:spPr>
          <a:xfrm>
            <a:off x="581891" y="200510"/>
            <a:ext cx="23052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VAI TRÒ CỦA GAN </a:t>
            </a:r>
            <a:endParaRPr b="1" sz="18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GAN LÀ CƠ QUAN NỘI TẠNG DUY NHẤT CỦA CƠ THỂ CÓ KHẢ NĂNG TÁI TẠO LẠI</a:t>
            </a:r>
            <a:endParaRPr/>
          </a:p>
        </p:txBody>
      </p:sp>
      <p:sp>
        <p:nvSpPr>
          <p:cNvPr id="149" name="Google Shape;14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333333"/>
              </a:buClr>
              <a:buSzPts val="2800"/>
              <a:buChar char="•"/>
            </a:pPr>
            <a:r>
              <a:rPr b="0" i="0" lang="en-US" u="none" strike="noStrike">
                <a:solidFill>
                  <a:srgbClr val="333333"/>
                </a:solidFill>
                <a:latin typeface="Times New Roman"/>
                <a:ea typeface="Times New Roman"/>
                <a:cs typeface="Times New Roman"/>
                <a:sym typeface="Times New Roman"/>
              </a:rPr>
              <a:t>Một khả năng tuyệt vời của gan đó là chúng có khả năng tự tái tạo. Nếu như trường hợp gan bị tổn thương dưới 25% thì nó có thể tái tạo hoàn toàn. Trường hợp gan bị tổn thương lớn hơn thì vẫn có khả năng tái tạo nhưng không đạt được kích thước như ban đầu. Do vậy, nếu như chúng ta hiến tặng một phần gan khỏe mạnh cho người thân hoặc trường hợp tổn thương một phần gan thì cơ quan này vẫn có thể tái tạo lại.</a:t>
            </a:r>
            <a:endParaRPr/>
          </a:p>
          <a:p>
            <a:pPr indent="-228600" lvl="0" marL="228600" rtl="0" algn="l">
              <a:lnSpc>
                <a:spcPct val="90000"/>
              </a:lnSpc>
              <a:spcBef>
                <a:spcPts val="1000"/>
              </a:spcBef>
              <a:spcAft>
                <a:spcPts val="0"/>
              </a:spcAft>
              <a:buClr>
                <a:srgbClr val="333333"/>
              </a:buClr>
              <a:buSzPts val="2800"/>
              <a:buChar char="•"/>
            </a:pPr>
            <a:r>
              <a:rPr b="0" i="0" lang="en-US" u="none" strike="noStrike">
                <a:solidFill>
                  <a:srgbClr val="333333"/>
                </a:solidFill>
                <a:latin typeface="Times New Roman"/>
                <a:ea typeface="Times New Roman"/>
                <a:cs typeface="Times New Roman"/>
                <a:sym typeface="Times New Roman"/>
              </a:rPr>
              <a:t>Tuy </a:t>
            </a:r>
            <a:r>
              <a:rPr b="1" i="0" lang="en-US" u="none" strike="noStrike">
                <a:solidFill>
                  <a:srgbClr val="333333"/>
                </a:solidFill>
                <a:latin typeface="Times New Roman"/>
                <a:ea typeface="Times New Roman"/>
                <a:cs typeface="Times New Roman"/>
                <a:sym typeface="Times New Roman"/>
              </a:rPr>
              <a:t>khả năng tự tái tạo của gan</a:t>
            </a:r>
            <a:r>
              <a:rPr b="0" i="0" lang="en-US" u="none" strike="noStrike">
                <a:solidFill>
                  <a:srgbClr val="333333"/>
                </a:solidFill>
                <a:latin typeface="Times New Roman"/>
                <a:ea typeface="Times New Roman"/>
                <a:cs typeface="Times New Roman"/>
                <a:sym typeface="Times New Roman"/>
              </a:rPr>
              <a:t> rất tốt nhưng nếu số lượng mô gan tổn thương lớn thì không thể phục hồi hoàn toàn. Nếu cứ tiếp tục đưa những chất có hại cho gan vào cơ thể thì dần dần gan sẽ không còn khả năng tái tạo để đảm bảo chức năng nữa, thay thế các mô gan thành các mô xơ.</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type="title"/>
          </p:nvPr>
        </p:nvSpPr>
        <p:spPr>
          <a:xfrm>
            <a:off x="838200" y="2992583"/>
            <a:ext cx="10515600" cy="25635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b="1" lang="en-US">
                <a:latin typeface="Times New Roman"/>
                <a:ea typeface="Times New Roman"/>
                <a:cs typeface="Times New Roman"/>
                <a:sym typeface="Times New Roman"/>
              </a:rPr>
              <a:t>Cần quan tâm đến LÁ GAN của chúng ta hơn vì GAN cho chúng ta cơ hội để hồi phục cơ thể, hồi phục sức khoẻ tổng thể. </a:t>
            </a:r>
            <a:br>
              <a:rPr b="1" lang="en-US">
                <a:latin typeface="Times New Roman"/>
                <a:ea typeface="Times New Roman"/>
                <a:cs typeface="Times New Roman"/>
                <a:sym typeface="Times New Roman"/>
              </a:rPr>
            </a:br>
            <a:endParaRPr/>
          </a:p>
        </p:txBody>
      </p:sp>
      <p:sp>
        <p:nvSpPr>
          <p:cNvPr id="155" name="Google Shape;155;p9"/>
          <p:cNvSpPr txBox="1"/>
          <p:nvPr>
            <p:ph idx="1" type="body"/>
          </p:nvPr>
        </p:nvSpPr>
        <p:spPr>
          <a:xfrm>
            <a:off x="838200" y="883516"/>
            <a:ext cx="10515600" cy="149946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Times New Roman"/>
                <a:ea typeface="Times New Roman"/>
                <a:cs typeface="Times New Roman"/>
                <a:sym typeface="Times New Roman"/>
              </a:rPr>
              <a:t>Gan là cơ quan cực kỳ quan trọng đối với sự sống của cơ thể </a:t>
            </a:r>
            <a:endParaRPr/>
          </a:p>
          <a:p>
            <a:pPr indent="-2286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Gan có thể bị nhiễm độc bởi thực phẩm bẩn, rượu bia…</a:t>
            </a:r>
            <a:endParaRPr/>
          </a:p>
          <a:p>
            <a:pPr indent="-2286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Gan có khả năng tự tái tạo phục hồi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2025-05-06T02:46:53Z</dcterms:created>
  <dc:creator>Nhi Do</dc:creator>
</cp:coreProperties>
</file>