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77" r:id="rId13"/>
    <p:sldId id="278" r:id="rId14"/>
    <p:sldId id="279" r:id="rId15"/>
    <p:sldId id="274" r:id="rId16"/>
  </p:sldIdLst>
  <p:sldSz cx="12192000" cy="6858000"/>
  <p:notesSz cx="6858000" cy="9144000"/>
  <p:embeddedFontLst>
    <p:embeddedFont>
      <p:font typeface="Helvetica Neue" panose="020B0604020202020204" charset="0"/>
      <p:regular r:id="rId18"/>
      <p:bold r:id="rId19"/>
      <p:italic r:id="rId20"/>
      <p:boldItalic r:id="rId21"/>
    </p:embeddedFont>
    <p:embeddedFont>
      <p:font typeface="Times" panose="02020603050405020304"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5HXeyglxSnGeb5m9exUaro3fc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9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1"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21"/>
          <p:cNvSpPr txBox="1">
            <a:spLocks noGrp="1"/>
          </p:cNvSpPr>
          <p:nvPr>
            <p:ph type="ctrTitle"/>
          </p:nvPr>
        </p:nvSpPr>
        <p:spPr>
          <a:xfrm>
            <a:off x="841248" y="448056"/>
            <a:ext cx="10515600" cy="4069080"/>
          </a:xfrm>
          <a:prstGeom prst="rect">
            <a:avLst/>
          </a:prstGeom>
          <a:noFill/>
          <a:ln>
            <a:noFill/>
          </a:ln>
        </p:spPr>
        <p:txBody>
          <a:bodyPr spcFirstLastPara="1" wrap="square" lIns="109725" tIns="109725" rIns="109725" bIns="91425" anchor="b" anchorCtr="0">
            <a:noAutofit/>
          </a:bodyPr>
          <a:lstStyle>
            <a:lvl1pPr lvl="0" algn="l">
              <a:lnSpc>
                <a:spcPct val="100000"/>
              </a:lnSpc>
              <a:spcBef>
                <a:spcPts val="0"/>
              </a:spcBef>
              <a:spcAft>
                <a:spcPts val="0"/>
              </a:spcAft>
              <a:buClr>
                <a:schemeClr val="dk1"/>
              </a:buClr>
              <a:buSzPts val="8800"/>
              <a:buFont typeface="Arial"/>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1"/>
          <p:cNvSpPr txBox="1">
            <a:spLocks noGrp="1"/>
          </p:cNvSpPr>
          <p:nvPr>
            <p:ph type="subTitle" idx="1"/>
          </p:nvPr>
        </p:nvSpPr>
        <p:spPr>
          <a:xfrm>
            <a:off x="841248" y="4983480"/>
            <a:ext cx="10515600" cy="1124712"/>
          </a:xfrm>
          <a:prstGeom prst="rect">
            <a:avLst/>
          </a:prstGeom>
          <a:noFill/>
          <a:ln>
            <a:noFill/>
          </a:ln>
        </p:spPr>
        <p:txBody>
          <a:bodyPr spcFirstLastPara="1" wrap="square" lIns="109725" tIns="109725" rIns="109725" bIns="91425" anchor="t" anchorCtr="0">
            <a:normAutofit/>
          </a:bodyPr>
          <a:lstStyle>
            <a:lvl1pPr lvl="0" algn="l">
              <a:lnSpc>
                <a:spcPct val="105000"/>
              </a:lnSpc>
              <a:spcBef>
                <a:spcPts val="1000"/>
              </a:spcBef>
              <a:spcAft>
                <a:spcPts val="0"/>
              </a:spcAft>
              <a:buClr>
                <a:schemeClr val="dk1"/>
              </a:buClr>
              <a:buSzPts val="2800"/>
              <a:buNone/>
              <a:defRPr sz="2800"/>
            </a:lvl1pPr>
            <a:lvl2pPr lvl="1" algn="ctr">
              <a:lnSpc>
                <a:spcPct val="105000"/>
              </a:lnSpc>
              <a:spcBef>
                <a:spcPts val="500"/>
              </a:spcBef>
              <a:spcAft>
                <a:spcPts val="0"/>
              </a:spcAft>
              <a:buClr>
                <a:schemeClr val="dk1"/>
              </a:buClr>
              <a:buSzPts val="2000"/>
              <a:buNone/>
              <a:defRPr sz="2000"/>
            </a:lvl2pPr>
            <a:lvl3pPr lvl="2" algn="ctr">
              <a:lnSpc>
                <a:spcPct val="105000"/>
              </a:lnSpc>
              <a:spcBef>
                <a:spcPts val="500"/>
              </a:spcBef>
              <a:spcAft>
                <a:spcPts val="0"/>
              </a:spcAft>
              <a:buClr>
                <a:schemeClr val="dk1"/>
              </a:buClr>
              <a:buSzPts val="1800"/>
              <a:buNone/>
              <a:defRPr sz="1800"/>
            </a:lvl3pPr>
            <a:lvl4pPr lvl="3" algn="ctr">
              <a:lnSpc>
                <a:spcPct val="105000"/>
              </a:lnSpc>
              <a:spcBef>
                <a:spcPts val="500"/>
              </a:spcBef>
              <a:spcAft>
                <a:spcPts val="0"/>
              </a:spcAft>
              <a:buClr>
                <a:schemeClr val="dk1"/>
              </a:buClr>
              <a:buSzPts val="1600"/>
              <a:buNone/>
              <a:defRPr sz="1600"/>
            </a:lvl4pPr>
            <a:lvl5pPr lvl="4" algn="ctr">
              <a:lnSpc>
                <a:spcPct val="105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1"/>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1"/>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1"/>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3920331" y="-1256506"/>
            <a:ext cx="4351338" cy="10515600"/>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1"/>
          <p:cNvSpPr txBox="1">
            <a:spLocks noGrp="1"/>
          </p:cNvSpPr>
          <p:nvPr>
            <p:ph type="title"/>
          </p:nvPr>
        </p:nvSpPr>
        <p:spPr>
          <a:xfrm rot="5400000">
            <a:off x="7133431" y="1956594"/>
            <a:ext cx="5811838" cy="2628900"/>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1"/>
          <p:cNvSpPr txBox="1">
            <a:spLocks noGrp="1"/>
          </p:cNvSpPr>
          <p:nvPr>
            <p:ph type="body" idx="1"/>
          </p:nvPr>
        </p:nvSpPr>
        <p:spPr>
          <a:xfrm rot="5400000">
            <a:off x="1799431" y="-596106"/>
            <a:ext cx="5811838" cy="7734300"/>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2"/>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2"/>
          <p:cNvSpPr txBox="1">
            <a:spLocks noGrp="1"/>
          </p:cNvSpPr>
          <p:nvPr>
            <p:ph type="body" idx="1"/>
          </p:nvPr>
        </p:nvSpPr>
        <p:spPr>
          <a:xfrm>
            <a:off x="838200" y="1929384"/>
            <a:ext cx="10515600" cy="4251960"/>
          </a:xfrm>
          <a:prstGeom prst="rect">
            <a:avLst/>
          </a:prstGeom>
          <a:noFill/>
          <a:ln>
            <a:noFill/>
          </a:ln>
        </p:spPr>
        <p:txBody>
          <a:bodyPr spcFirstLastPara="1" wrap="square" lIns="109725" tIns="109725" rIns="109725" bIns="91425" anchor="t" anchorCtr="0">
            <a:normAutofit/>
          </a:bodyPr>
          <a:lstStyle>
            <a:lvl1pPr marL="457200" lvl="0" indent="-406400" algn="l">
              <a:lnSpc>
                <a:spcPct val="105000"/>
              </a:lnSpc>
              <a:spcBef>
                <a:spcPts val="1000"/>
              </a:spcBef>
              <a:spcAft>
                <a:spcPts val="0"/>
              </a:spcAft>
              <a:buClr>
                <a:schemeClr val="dk1"/>
              </a:buClr>
              <a:buSzPts val="2800"/>
              <a:buChar char="•"/>
              <a:defRPr sz="2800"/>
            </a:lvl1pPr>
            <a:lvl2pPr marL="914400" lvl="1" indent="-381000" algn="l">
              <a:lnSpc>
                <a:spcPct val="105000"/>
              </a:lnSpc>
              <a:spcBef>
                <a:spcPts val="500"/>
              </a:spcBef>
              <a:spcAft>
                <a:spcPts val="0"/>
              </a:spcAft>
              <a:buClr>
                <a:schemeClr val="dk1"/>
              </a:buClr>
              <a:buSzPts val="2400"/>
              <a:buChar char="•"/>
              <a:defRPr sz="2400"/>
            </a:lvl2pPr>
            <a:lvl3pPr marL="1371600" lvl="2" indent="-355600" algn="l">
              <a:lnSpc>
                <a:spcPct val="105000"/>
              </a:lnSpc>
              <a:spcBef>
                <a:spcPts val="500"/>
              </a:spcBef>
              <a:spcAft>
                <a:spcPts val="0"/>
              </a:spcAft>
              <a:buClr>
                <a:schemeClr val="dk1"/>
              </a:buClr>
              <a:buSzPts val="2000"/>
              <a:buChar char="•"/>
              <a:defRPr sz="2000"/>
            </a:lvl3pPr>
            <a:lvl4pPr marL="1828800" lvl="3" indent="-342900" algn="l">
              <a:lnSpc>
                <a:spcPct val="105000"/>
              </a:lnSpc>
              <a:spcBef>
                <a:spcPts val="500"/>
              </a:spcBef>
              <a:spcAft>
                <a:spcPts val="0"/>
              </a:spcAft>
              <a:buClr>
                <a:schemeClr val="dk1"/>
              </a:buClr>
              <a:buSzPts val="1800"/>
              <a:buChar char="•"/>
              <a:defRPr sz="1800"/>
            </a:lvl4pPr>
            <a:lvl5pPr marL="2286000" lvl="4" indent="-342900" algn="l">
              <a:lnSpc>
                <a:spcPct val="105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2"/>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2"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41248" y="448056"/>
            <a:ext cx="10515600" cy="4069080"/>
          </a:xfrm>
          <a:prstGeom prst="rect">
            <a:avLst/>
          </a:prstGeom>
          <a:noFill/>
          <a:ln>
            <a:noFill/>
          </a:ln>
        </p:spPr>
        <p:txBody>
          <a:bodyPr spcFirstLastPara="1" wrap="square" lIns="109725" tIns="109725" rIns="109725" bIns="91425" anchor="b" anchorCtr="0">
            <a:normAutofit/>
          </a:bodyPr>
          <a:lstStyle>
            <a:lvl1pPr lvl="0" algn="l">
              <a:lnSpc>
                <a:spcPct val="10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41248" y="4983480"/>
            <a:ext cx="10515600" cy="1124712"/>
          </a:xfrm>
          <a:prstGeom prst="rect">
            <a:avLst/>
          </a:prstGeom>
          <a:noFill/>
          <a:ln>
            <a:noFill/>
          </a:ln>
        </p:spPr>
        <p:txBody>
          <a:bodyPr spcFirstLastPara="1" wrap="square" lIns="109725" tIns="109725" rIns="109725" bIns="91425" anchor="t" anchorCtr="0">
            <a:normAutofit/>
          </a:bodyPr>
          <a:lstStyle>
            <a:lvl1pPr marL="457200" lvl="0" indent="-228600" algn="l">
              <a:lnSpc>
                <a:spcPct val="105000"/>
              </a:lnSpc>
              <a:spcBef>
                <a:spcPts val="1000"/>
              </a:spcBef>
              <a:spcAft>
                <a:spcPts val="0"/>
              </a:spcAft>
              <a:buClr>
                <a:srgbClr val="888888"/>
              </a:buClr>
              <a:buSzPts val="2800"/>
              <a:buNone/>
              <a:defRPr sz="2800">
                <a:solidFill>
                  <a:srgbClr val="888888"/>
                </a:solidFill>
              </a:defRPr>
            </a:lvl1pPr>
            <a:lvl2pPr marL="914400" lvl="1" indent="-228600" algn="l">
              <a:lnSpc>
                <a:spcPct val="105000"/>
              </a:lnSpc>
              <a:spcBef>
                <a:spcPts val="500"/>
              </a:spcBef>
              <a:spcAft>
                <a:spcPts val="0"/>
              </a:spcAft>
              <a:buClr>
                <a:srgbClr val="888888"/>
              </a:buClr>
              <a:buSzPts val="2000"/>
              <a:buNone/>
              <a:defRPr sz="2000">
                <a:solidFill>
                  <a:srgbClr val="888888"/>
                </a:solidFill>
              </a:defRPr>
            </a:lvl2pPr>
            <a:lvl3pPr marL="1371600" lvl="2" indent="-228600" algn="l">
              <a:lnSpc>
                <a:spcPct val="105000"/>
              </a:lnSpc>
              <a:spcBef>
                <a:spcPts val="500"/>
              </a:spcBef>
              <a:spcAft>
                <a:spcPts val="0"/>
              </a:spcAft>
              <a:buClr>
                <a:srgbClr val="888888"/>
              </a:buClr>
              <a:buSzPts val="1800"/>
              <a:buNone/>
              <a:defRPr sz="1800">
                <a:solidFill>
                  <a:srgbClr val="888888"/>
                </a:solidFill>
              </a:defRPr>
            </a:lvl3pPr>
            <a:lvl4pPr marL="1828800" lvl="3" indent="-228600" algn="l">
              <a:lnSpc>
                <a:spcPct val="105000"/>
              </a:lnSpc>
              <a:spcBef>
                <a:spcPts val="500"/>
              </a:spcBef>
              <a:spcAft>
                <a:spcPts val="0"/>
              </a:spcAft>
              <a:buClr>
                <a:srgbClr val="888888"/>
              </a:buClr>
              <a:buSzPts val="1600"/>
              <a:buNone/>
              <a:defRPr sz="1600">
                <a:solidFill>
                  <a:srgbClr val="888888"/>
                </a:solidFill>
              </a:defRPr>
            </a:lvl4pPr>
            <a:lvl5pPr marL="2286000" lvl="4" indent="-228600" algn="l">
              <a:lnSpc>
                <a:spcPct val="105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23"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838200" y="1929384"/>
            <a:ext cx="5181600" cy="4251960"/>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2"/>
          </p:nvPr>
        </p:nvSpPr>
        <p:spPr>
          <a:xfrm>
            <a:off x="6172200" y="1929384"/>
            <a:ext cx="5181600" cy="4251960"/>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24"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9788" y="365125"/>
            <a:ext cx="10515600" cy="1325563"/>
          </a:xfrm>
          <a:prstGeom prst="rect">
            <a:avLst/>
          </a:prstGeom>
          <a:noFill/>
          <a:ln>
            <a:noFill/>
          </a:ln>
        </p:spPr>
        <p:txBody>
          <a:bodyPr spcFirstLastPara="1" wrap="square" lIns="109725" tIns="109725" rIns="109725" bIns="91425" anchor="ctr" anchorCtr="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839788" y="1938528"/>
            <a:ext cx="5157787" cy="823912"/>
          </a:xfrm>
          <a:prstGeom prst="rect">
            <a:avLst/>
          </a:prstGeom>
          <a:noFill/>
          <a:ln>
            <a:noFill/>
          </a:ln>
        </p:spPr>
        <p:txBody>
          <a:bodyPr spcFirstLastPara="1" wrap="square" lIns="109725" tIns="109725" rIns="109725" bIns="91425" anchor="b" anchorCtr="0">
            <a:normAutofit/>
          </a:bodyPr>
          <a:lstStyle>
            <a:lvl1pPr marL="457200" lvl="0" indent="-228600" algn="l">
              <a:lnSpc>
                <a:spcPct val="105000"/>
              </a:lnSpc>
              <a:spcBef>
                <a:spcPts val="1000"/>
              </a:spcBef>
              <a:spcAft>
                <a:spcPts val="0"/>
              </a:spcAft>
              <a:buClr>
                <a:schemeClr val="dk1"/>
              </a:buClr>
              <a:buSzPts val="3600"/>
              <a:buNone/>
              <a:defRPr sz="3600" b="1"/>
            </a:lvl1pPr>
            <a:lvl2pPr marL="914400" lvl="1" indent="-228600" algn="l">
              <a:lnSpc>
                <a:spcPct val="105000"/>
              </a:lnSpc>
              <a:spcBef>
                <a:spcPts val="500"/>
              </a:spcBef>
              <a:spcAft>
                <a:spcPts val="0"/>
              </a:spcAft>
              <a:buClr>
                <a:schemeClr val="dk1"/>
              </a:buClr>
              <a:buSzPts val="2000"/>
              <a:buNone/>
              <a:defRPr sz="2000" b="1"/>
            </a:lvl2pPr>
            <a:lvl3pPr marL="1371600" lvl="2" indent="-228600" algn="l">
              <a:lnSpc>
                <a:spcPct val="105000"/>
              </a:lnSpc>
              <a:spcBef>
                <a:spcPts val="500"/>
              </a:spcBef>
              <a:spcAft>
                <a:spcPts val="0"/>
              </a:spcAft>
              <a:buClr>
                <a:schemeClr val="dk1"/>
              </a:buClr>
              <a:buSzPts val="1800"/>
              <a:buNone/>
              <a:defRPr sz="1800" b="1"/>
            </a:lvl3pPr>
            <a:lvl4pPr marL="1828800" lvl="3" indent="-228600" algn="l">
              <a:lnSpc>
                <a:spcPct val="105000"/>
              </a:lnSpc>
              <a:spcBef>
                <a:spcPts val="500"/>
              </a:spcBef>
              <a:spcAft>
                <a:spcPts val="0"/>
              </a:spcAft>
              <a:buClr>
                <a:schemeClr val="dk1"/>
              </a:buClr>
              <a:buSzPts val="1600"/>
              <a:buNone/>
              <a:defRPr sz="1600" b="1"/>
            </a:lvl4pPr>
            <a:lvl5pPr marL="2286000" lvl="4" indent="-228600" algn="l">
              <a:lnSpc>
                <a:spcPct val="105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839788" y="2926080"/>
            <a:ext cx="5157787" cy="3264408"/>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6172200" y="1938528"/>
            <a:ext cx="5183188" cy="823912"/>
          </a:xfrm>
          <a:prstGeom prst="rect">
            <a:avLst/>
          </a:prstGeom>
          <a:noFill/>
          <a:ln>
            <a:noFill/>
          </a:ln>
        </p:spPr>
        <p:txBody>
          <a:bodyPr spcFirstLastPara="1" wrap="square" lIns="109725" tIns="109725" rIns="109725" bIns="91425" anchor="b" anchorCtr="0">
            <a:normAutofit/>
          </a:bodyPr>
          <a:lstStyle>
            <a:lvl1pPr marL="457200" lvl="0" indent="-228600" algn="l">
              <a:lnSpc>
                <a:spcPct val="105000"/>
              </a:lnSpc>
              <a:spcBef>
                <a:spcPts val="1000"/>
              </a:spcBef>
              <a:spcAft>
                <a:spcPts val="0"/>
              </a:spcAft>
              <a:buClr>
                <a:schemeClr val="dk1"/>
              </a:buClr>
              <a:buSzPts val="3600"/>
              <a:buNone/>
              <a:defRPr sz="3600" b="1"/>
            </a:lvl1pPr>
            <a:lvl2pPr marL="914400" lvl="1" indent="-228600" algn="l">
              <a:lnSpc>
                <a:spcPct val="105000"/>
              </a:lnSpc>
              <a:spcBef>
                <a:spcPts val="500"/>
              </a:spcBef>
              <a:spcAft>
                <a:spcPts val="0"/>
              </a:spcAft>
              <a:buClr>
                <a:schemeClr val="dk1"/>
              </a:buClr>
              <a:buSzPts val="2000"/>
              <a:buNone/>
              <a:defRPr sz="2000" b="1"/>
            </a:lvl2pPr>
            <a:lvl3pPr marL="1371600" lvl="2" indent="-228600" algn="l">
              <a:lnSpc>
                <a:spcPct val="105000"/>
              </a:lnSpc>
              <a:spcBef>
                <a:spcPts val="500"/>
              </a:spcBef>
              <a:spcAft>
                <a:spcPts val="0"/>
              </a:spcAft>
              <a:buClr>
                <a:schemeClr val="dk1"/>
              </a:buClr>
              <a:buSzPts val="1800"/>
              <a:buNone/>
              <a:defRPr sz="1800" b="1"/>
            </a:lvl3pPr>
            <a:lvl4pPr marL="1828800" lvl="3" indent="-228600" algn="l">
              <a:lnSpc>
                <a:spcPct val="105000"/>
              </a:lnSpc>
              <a:spcBef>
                <a:spcPts val="500"/>
              </a:spcBef>
              <a:spcAft>
                <a:spcPts val="0"/>
              </a:spcAft>
              <a:buClr>
                <a:schemeClr val="dk1"/>
              </a:buClr>
              <a:buSzPts val="1600"/>
              <a:buNone/>
              <a:defRPr sz="1600" b="1"/>
            </a:lvl4pPr>
            <a:lvl5pPr marL="2286000" lvl="4" indent="-228600" algn="l">
              <a:lnSpc>
                <a:spcPct val="105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6172200" y="2926080"/>
            <a:ext cx="5183188" cy="3264408"/>
          </a:xfrm>
          <a:prstGeom prst="rect">
            <a:avLst/>
          </a:prstGeom>
          <a:noFill/>
          <a:ln>
            <a:noFill/>
          </a:ln>
        </p:spPr>
        <p:txBody>
          <a:bodyPr spcFirstLastPara="1" wrap="square" lIns="109725" tIns="109725" rIns="109725" bIns="91425" anchor="t" anchorCtr="0">
            <a:noAutofit/>
          </a:bodyPr>
          <a:lstStyle>
            <a:lvl1pPr marL="457200" lvl="0" indent="-342900" algn="l">
              <a:lnSpc>
                <a:spcPct val="105000"/>
              </a:lnSpc>
              <a:spcBef>
                <a:spcPts val="1000"/>
              </a:spcBef>
              <a:spcAft>
                <a:spcPts val="0"/>
              </a:spcAft>
              <a:buClr>
                <a:schemeClr val="dk1"/>
              </a:buClr>
              <a:buSzPts val="1800"/>
              <a:buChar char="•"/>
              <a:defRPr/>
            </a:lvl1pPr>
            <a:lvl2pPr marL="914400" lvl="1" indent="-342900" algn="l">
              <a:lnSpc>
                <a:spcPct val="105000"/>
              </a:lnSpc>
              <a:spcBef>
                <a:spcPts val="500"/>
              </a:spcBef>
              <a:spcAft>
                <a:spcPts val="0"/>
              </a:spcAft>
              <a:buClr>
                <a:schemeClr val="dk1"/>
              </a:buClr>
              <a:buSzPts val="1800"/>
              <a:buChar char="•"/>
              <a:defRPr/>
            </a:lvl2pPr>
            <a:lvl3pPr marL="1371600" lvl="2" indent="-342900" algn="l">
              <a:lnSpc>
                <a:spcPct val="105000"/>
              </a:lnSpc>
              <a:spcBef>
                <a:spcPts val="500"/>
              </a:spcBef>
              <a:spcAft>
                <a:spcPts val="0"/>
              </a:spcAft>
              <a:buClr>
                <a:schemeClr val="dk1"/>
              </a:buClr>
              <a:buSzPts val="1800"/>
              <a:buChar char="•"/>
              <a:defRPr/>
            </a:lvl3pPr>
            <a:lvl4pPr marL="1828800" lvl="3" indent="-342900" algn="l">
              <a:lnSpc>
                <a:spcPct val="105000"/>
              </a:lnSpc>
              <a:spcBef>
                <a:spcPts val="500"/>
              </a:spcBef>
              <a:spcAft>
                <a:spcPts val="0"/>
              </a:spcAft>
              <a:buClr>
                <a:schemeClr val="dk1"/>
              </a:buClr>
              <a:buSzPts val="1800"/>
              <a:buChar char="•"/>
              <a:defRPr/>
            </a:lvl4pPr>
            <a:lvl5pPr marL="2286000" lvl="4" indent="-342900" algn="l">
              <a:lnSpc>
                <a:spcPct val="105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5"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2203704" y="1728216"/>
            <a:ext cx="7781544" cy="3392424"/>
          </a:xfrm>
          <a:prstGeom prst="rect">
            <a:avLst/>
          </a:prstGeom>
          <a:noFill/>
          <a:ln>
            <a:noFill/>
          </a:ln>
        </p:spPr>
        <p:txBody>
          <a:bodyPr spcFirstLastPara="1" wrap="square" lIns="109725" tIns="109725" rIns="109725" bIns="91425" anchor="ctr" anchorCtr="0">
            <a:normAutofit/>
          </a:bodyPr>
          <a:lstStyle>
            <a:lvl1pPr lvl="0" algn="ctr">
              <a:lnSpc>
                <a:spcPct val="100000"/>
              </a:lnSpc>
              <a:spcBef>
                <a:spcPts val="0"/>
              </a:spcBef>
              <a:spcAft>
                <a:spcPts val="0"/>
              </a:spcAft>
              <a:buClr>
                <a:schemeClr val="dk1"/>
              </a:buClr>
              <a:buSzPts val="7800"/>
              <a:buFont typeface="Arial"/>
              <a:buNone/>
              <a:defRPr sz="7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6"/>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26" descr="Tag=AccentColor&#10;Flavor=Light&#10;Target=FillAndLine"/>
          <p:cNvSpPr/>
          <p:nvPr/>
        </p:nvSpPr>
        <p:spPr>
          <a:xfrm>
            <a:off x="3974206" y="51268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7"/>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839788" y="457200"/>
            <a:ext cx="3932237" cy="3429000"/>
          </a:xfrm>
          <a:prstGeom prst="rect">
            <a:avLst/>
          </a:prstGeom>
          <a:noFill/>
          <a:ln>
            <a:noFill/>
          </a:ln>
        </p:spPr>
        <p:txBody>
          <a:bodyPr spcFirstLastPara="1" wrap="square" lIns="109725" tIns="109725" rIns="109725" bIns="91425"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8"/>
          <p:cNvSpPr txBox="1">
            <a:spLocks noGrp="1"/>
          </p:cNvSpPr>
          <p:nvPr>
            <p:ph type="body" idx="1"/>
          </p:nvPr>
        </p:nvSpPr>
        <p:spPr>
          <a:xfrm>
            <a:off x="5303520" y="548640"/>
            <a:ext cx="6053328" cy="5431536"/>
          </a:xfrm>
          <a:prstGeom prst="rect">
            <a:avLst/>
          </a:prstGeom>
          <a:noFill/>
          <a:ln>
            <a:noFill/>
          </a:ln>
        </p:spPr>
        <p:txBody>
          <a:bodyPr spcFirstLastPara="1" wrap="square" lIns="109725" tIns="109725" rIns="109725" bIns="91425" anchor="ctr" anchorCtr="0">
            <a:noAutofit/>
          </a:bodyPr>
          <a:lstStyle>
            <a:lvl1pPr marL="457200" lvl="0" indent="-431800" algn="l">
              <a:lnSpc>
                <a:spcPct val="105000"/>
              </a:lnSpc>
              <a:spcBef>
                <a:spcPts val="1000"/>
              </a:spcBef>
              <a:spcAft>
                <a:spcPts val="0"/>
              </a:spcAft>
              <a:buClr>
                <a:schemeClr val="dk1"/>
              </a:buClr>
              <a:buSzPts val="3200"/>
              <a:buChar char="•"/>
              <a:defRPr sz="3200"/>
            </a:lvl1pPr>
            <a:lvl2pPr marL="914400" lvl="1" indent="-406400" algn="l">
              <a:lnSpc>
                <a:spcPct val="105000"/>
              </a:lnSpc>
              <a:spcBef>
                <a:spcPts val="500"/>
              </a:spcBef>
              <a:spcAft>
                <a:spcPts val="0"/>
              </a:spcAft>
              <a:buClr>
                <a:schemeClr val="dk1"/>
              </a:buClr>
              <a:buSzPts val="2800"/>
              <a:buChar char="•"/>
              <a:defRPr sz="2800"/>
            </a:lvl2pPr>
            <a:lvl3pPr marL="1371600" lvl="2" indent="-381000" algn="l">
              <a:lnSpc>
                <a:spcPct val="105000"/>
              </a:lnSpc>
              <a:spcBef>
                <a:spcPts val="500"/>
              </a:spcBef>
              <a:spcAft>
                <a:spcPts val="0"/>
              </a:spcAft>
              <a:buClr>
                <a:schemeClr val="dk1"/>
              </a:buClr>
              <a:buSzPts val="2400"/>
              <a:buChar char="•"/>
              <a:defRPr sz="2400"/>
            </a:lvl3pPr>
            <a:lvl4pPr marL="1828800" lvl="3" indent="-355600" algn="l">
              <a:lnSpc>
                <a:spcPct val="105000"/>
              </a:lnSpc>
              <a:spcBef>
                <a:spcPts val="500"/>
              </a:spcBef>
              <a:spcAft>
                <a:spcPts val="0"/>
              </a:spcAft>
              <a:buClr>
                <a:schemeClr val="dk1"/>
              </a:buClr>
              <a:buSzPts val="2000"/>
              <a:buChar char="•"/>
              <a:defRPr sz="2000"/>
            </a:lvl4pPr>
            <a:lvl5pPr marL="2286000" lvl="4" indent="-355600" algn="l">
              <a:lnSpc>
                <a:spcPct val="105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28"/>
          <p:cNvSpPr txBox="1">
            <a:spLocks noGrp="1"/>
          </p:cNvSpPr>
          <p:nvPr>
            <p:ph type="body" idx="2"/>
          </p:nvPr>
        </p:nvSpPr>
        <p:spPr>
          <a:xfrm>
            <a:off x="839788" y="3977640"/>
            <a:ext cx="3932237" cy="2002536"/>
          </a:xfrm>
          <a:prstGeom prst="rect">
            <a:avLst/>
          </a:prstGeom>
          <a:noFill/>
          <a:ln>
            <a:noFill/>
          </a:ln>
        </p:spPr>
        <p:txBody>
          <a:bodyPr spcFirstLastPara="1" wrap="square" lIns="109725" tIns="109725" rIns="109725" bIns="91425" anchor="t" anchorCtr="0">
            <a:normAutofit/>
          </a:bodyPr>
          <a:lstStyle>
            <a:lvl1pPr marL="457200" lvl="0" indent="-228600" algn="l">
              <a:lnSpc>
                <a:spcPct val="105000"/>
              </a:lnSpc>
              <a:spcBef>
                <a:spcPts val="1000"/>
              </a:spcBef>
              <a:spcAft>
                <a:spcPts val="0"/>
              </a:spcAft>
              <a:buClr>
                <a:schemeClr val="dk1"/>
              </a:buClr>
              <a:buSzPts val="3200"/>
              <a:buNone/>
              <a:defRPr sz="3200"/>
            </a:lvl1pPr>
            <a:lvl2pPr marL="914400" lvl="1" indent="-228600" algn="l">
              <a:lnSpc>
                <a:spcPct val="105000"/>
              </a:lnSpc>
              <a:spcBef>
                <a:spcPts val="500"/>
              </a:spcBef>
              <a:spcAft>
                <a:spcPts val="0"/>
              </a:spcAft>
              <a:buClr>
                <a:schemeClr val="dk1"/>
              </a:buClr>
              <a:buSzPts val="1400"/>
              <a:buNone/>
              <a:defRPr sz="1400"/>
            </a:lvl2pPr>
            <a:lvl3pPr marL="1371600" lvl="2" indent="-228600" algn="l">
              <a:lnSpc>
                <a:spcPct val="105000"/>
              </a:lnSpc>
              <a:spcBef>
                <a:spcPts val="500"/>
              </a:spcBef>
              <a:spcAft>
                <a:spcPts val="0"/>
              </a:spcAft>
              <a:buClr>
                <a:schemeClr val="dk1"/>
              </a:buClr>
              <a:buSzPts val="1200"/>
              <a:buNone/>
              <a:defRPr sz="1200"/>
            </a:lvl3pPr>
            <a:lvl4pPr marL="1828800" lvl="3" indent="-228600" algn="l">
              <a:lnSpc>
                <a:spcPct val="105000"/>
              </a:lnSpc>
              <a:spcBef>
                <a:spcPts val="500"/>
              </a:spcBef>
              <a:spcAft>
                <a:spcPts val="0"/>
              </a:spcAft>
              <a:buClr>
                <a:schemeClr val="dk1"/>
              </a:buClr>
              <a:buSzPts val="1000"/>
              <a:buNone/>
              <a:defRPr sz="1000"/>
            </a:lvl4pPr>
            <a:lvl5pPr marL="2286000" lvl="4" indent="-228600" algn="l">
              <a:lnSpc>
                <a:spcPct val="105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28"/>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28" descr="Tag=AccentColor&#10;Flavor=Light&#10;Target=FillAndLine"/>
          <p:cNvSpPr/>
          <p:nvPr/>
        </p:nvSpPr>
        <p:spPr>
          <a:xfrm rot="5400000">
            <a:off x="2797492"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9788" y="457200"/>
            <a:ext cx="3931920" cy="3429000"/>
          </a:xfrm>
          <a:prstGeom prst="rect">
            <a:avLst/>
          </a:prstGeom>
          <a:noFill/>
          <a:ln>
            <a:noFill/>
          </a:ln>
        </p:spPr>
        <p:txBody>
          <a:bodyPr spcFirstLastPara="1" wrap="square" lIns="109725" tIns="109725" rIns="109725" bIns="91425" anchor="b" anchorCtr="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a:spLocks noGrp="1"/>
          </p:cNvSpPr>
          <p:nvPr>
            <p:ph type="pic" idx="2"/>
          </p:nvPr>
        </p:nvSpPr>
        <p:spPr>
          <a:xfrm>
            <a:off x="5303520" y="548640"/>
            <a:ext cx="6053328" cy="5431536"/>
          </a:xfrm>
          <a:prstGeom prst="rect">
            <a:avLst/>
          </a:prstGeom>
          <a:noFill/>
          <a:ln>
            <a:noFill/>
          </a:ln>
        </p:spPr>
      </p:sp>
      <p:sp>
        <p:nvSpPr>
          <p:cNvPr id="71" name="Google Shape;71;p29"/>
          <p:cNvSpPr txBox="1">
            <a:spLocks noGrp="1"/>
          </p:cNvSpPr>
          <p:nvPr>
            <p:ph type="body" idx="1"/>
          </p:nvPr>
        </p:nvSpPr>
        <p:spPr>
          <a:xfrm>
            <a:off x="839788" y="3977640"/>
            <a:ext cx="3931920" cy="2002536"/>
          </a:xfrm>
          <a:prstGeom prst="rect">
            <a:avLst/>
          </a:prstGeom>
          <a:noFill/>
          <a:ln>
            <a:noFill/>
          </a:ln>
        </p:spPr>
        <p:txBody>
          <a:bodyPr spcFirstLastPara="1" wrap="square" lIns="109725" tIns="109725" rIns="109725" bIns="91425" anchor="t" anchorCtr="0">
            <a:normAutofit/>
          </a:bodyPr>
          <a:lstStyle>
            <a:lvl1pPr marL="457200" lvl="0" indent="-228600" algn="l">
              <a:lnSpc>
                <a:spcPct val="105000"/>
              </a:lnSpc>
              <a:spcBef>
                <a:spcPts val="1000"/>
              </a:spcBef>
              <a:spcAft>
                <a:spcPts val="0"/>
              </a:spcAft>
              <a:buClr>
                <a:schemeClr val="dk1"/>
              </a:buClr>
              <a:buSzPts val="3200"/>
              <a:buNone/>
              <a:defRPr sz="3200"/>
            </a:lvl1pPr>
            <a:lvl2pPr marL="914400" lvl="1" indent="-228600" algn="l">
              <a:lnSpc>
                <a:spcPct val="105000"/>
              </a:lnSpc>
              <a:spcBef>
                <a:spcPts val="500"/>
              </a:spcBef>
              <a:spcAft>
                <a:spcPts val="0"/>
              </a:spcAft>
              <a:buClr>
                <a:schemeClr val="dk1"/>
              </a:buClr>
              <a:buSzPts val="1400"/>
              <a:buNone/>
              <a:defRPr sz="1400"/>
            </a:lvl2pPr>
            <a:lvl3pPr marL="1371600" lvl="2" indent="-228600" algn="l">
              <a:lnSpc>
                <a:spcPct val="105000"/>
              </a:lnSpc>
              <a:spcBef>
                <a:spcPts val="500"/>
              </a:spcBef>
              <a:spcAft>
                <a:spcPts val="0"/>
              </a:spcAft>
              <a:buClr>
                <a:schemeClr val="dk1"/>
              </a:buClr>
              <a:buSzPts val="1200"/>
              <a:buNone/>
              <a:defRPr sz="1200"/>
            </a:lvl3pPr>
            <a:lvl4pPr marL="1828800" lvl="3" indent="-228600" algn="l">
              <a:lnSpc>
                <a:spcPct val="105000"/>
              </a:lnSpc>
              <a:spcBef>
                <a:spcPts val="500"/>
              </a:spcBef>
              <a:spcAft>
                <a:spcPts val="0"/>
              </a:spcAft>
              <a:buClr>
                <a:schemeClr val="dk1"/>
              </a:buClr>
              <a:buSzPts val="1000"/>
              <a:buNone/>
              <a:defRPr sz="1000"/>
            </a:lvl4pPr>
            <a:lvl5pPr marL="2286000" lvl="4" indent="-228600" algn="l">
              <a:lnSpc>
                <a:spcPct val="105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9"/>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9" descr="Tag=AccentColor&#10;Flavor=Light&#10;Target=FillAndLine"/>
          <p:cNvSpPr/>
          <p:nvPr/>
        </p:nvSpPr>
        <p:spPr>
          <a:xfrm rot="5400000">
            <a:off x="2798064"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lvl1pPr marR="0" lvl="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109725" tIns="109725" rIns="109725" bIns="91425" anchor="t" anchorCtr="0">
            <a:noAutofit/>
          </a:bodyPr>
          <a:lstStyle>
            <a:lvl1pPr marL="457200" marR="0" lvl="0" indent="-393700" algn="l" rtl="0">
              <a:lnSpc>
                <a:spcPct val="105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105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105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5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5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109725" tIns="109725" rIns="109725" bIns="91425" anchor="ctr" anchorCtr="0">
            <a:noAutofit/>
          </a:bodyPr>
          <a:lstStyle>
            <a:lvl1pPr marR="0" lvl="0" algn="l" rtl="0">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109725" tIns="109725" rIns="109725" bIns="91425" anchor="ctr" anchorCtr="0">
            <a:noAutofit/>
          </a:bodyPr>
          <a:lstStyle>
            <a:lvl1pPr marR="0" lvl="0" algn="ctr" rtl="0">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109725" tIns="109725" rIns="109725" bIns="91425" anchor="ctr" anchorCtr="0">
            <a:noAutofit/>
          </a:bodyPr>
          <a:lstStyle>
            <a:lvl1pPr marL="0" marR="0" lvl="0" indent="0" algn="r" rtl="0">
              <a:spcBef>
                <a:spcPts val="0"/>
              </a:spcBef>
              <a:buNone/>
              <a:defRPr sz="1400" b="0" i="0" u="none" strike="noStrike" cap="none">
                <a:solidFill>
                  <a:srgbClr val="888888"/>
                </a:solidFill>
                <a:latin typeface="Arial"/>
                <a:ea typeface="Arial"/>
                <a:cs typeface="Arial"/>
                <a:sym typeface="Arial"/>
              </a:defRPr>
            </a:lvl1pPr>
            <a:lvl2pPr marL="0" marR="0" lvl="1" indent="0" algn="r" rtl="0">
              <a:spcBef>
                <a:spcPts val="0"/>
              </a:spcBef>
              <a:buNone/>
              <a:defRPr sz="1400" b="0" i="0" u="none" strike="noStrike" cap="none">
                <a:solidFill>
                  <a:srgbClr val="888888"/>
                </a:solidFill>
                <a:latin typeface="Arial"/>
                <a:ea typeface="Arial"/>
                <a:cs typeface="Arial"/>
                <a:sym typeface="Arial"/>
              </a:defRPr>
            </a:lvl2pPr>
            <a:lvl3pPr marL="0" marR="0" lvl="2" indent="0" algn="r" rtl="0">
              <a:spcBef>
                <a:spcPts val="0"/>
              </a:spcBef>
              <a:buNone/>
              <a:defRPr sz="1400" b="0" i="0" u="none" strike="noStrike" cap="none">
                <a:solidFill>
                  <a:srgbClr val="888888"/>
                </a:solidFill>
                <a:latin typeface="Arial"/>
                <a:ea typeface="Arial"/>
                <a:cs typeface="Arial"/>
                <a:sym typeface="Arial"/>
              </a:defRPr>
            </a:lvl3pPr>
            <a:lvl4pPr marL="0" marR="0" lvl="3" indent="0" algn="r" rtl="0">
              <a:spcBef>
                <a:spcPts val="0"/>
              </a:spcBef>
              <a:buNone/>
              <a:defRPr sz="1400" b="0" i="0" u="none" strike="noStrike" cap="none">
                <a:solidFill>
                  <a:srgbClr val="888888"/>
                </a:solidFill>
                <a:latin typeface="Arial"/>
                <a:ea typeface="Arial"/>
                <a:cs typeface="Arial"/>
                <a:sym typeface="Arial"/>
              </a:defRPr>
            </a:lvl4pPr>
            <a:lvl5pPr marL="0" marR="0" lvl="4" indent="0" algn="r" rtl="0">
              <a:spcBef>
                <a:spcPts val="0"/>
              </a:spcBef>
              <a:buNone/>
              <a:defRPr sz="1400" b="0" i="0" u="none" strike="noStrike" cap="none">
                <a:solidFill>
                  <a:srgbClr val="888888"/>
                </a:solidFill>
                <a:latin typeface="Arial"/>
                <a:ea typeface="Arial"/>
                <a:cs typeface="Arial"/>
                <a:sym typeface="Arial"/>
              </a:defRPr>
            </a:lvl5pPr>
            <a:lvl6pPr marL="0" marR="0" lvl="5" indent="0" algn="r" rtl="0">
              <a:spcBef>
                <a:spcPts val="0"/>
              </a:spcBef>
              <a:buNone/>
              <a:defRPr sz="1400" b="0" i="0" u="none" strike="noStrike" cap="none">
                <a:solidFill>
                  <a:srgbClr val="888888"/>
                </a:solidFill>
                <a:latin typeface="Arial"/>
                <a:ea typeface="Arial"/>
                <a:cs typeface="Arial"/>
                <a:sym typeface="Arial"/>
              </a:defRPr>
            </a:lvl6pPr>
            <a:lvl7pPr marL="0" marR="0" lvl="6" indent="0" algn="r" rtl="0">
              <a:spcBef>
                <a:spcPts val="0"/>
              </a:spcBef>
              <a:buNone/>
              <a:defRPr sz="1400" b="0" i="0" u="none" strike="noStrike" cap="none">
                <a:solidFill>
                  <a:srgbClr val="888888"/>
                </a:solidFill>
                <a:latin typeface="Arial"/>
                <a:ea typeface="Arial"/>
                <a:cs typeface="Arial"/>
                <a:sym typeface="Arial"/>
              </a:defRPr>
            </a:lvl7pPr>
            <a:lvl8pPr marL="0" marR="0" lvl="7" indent="0" algn="r" rtl="0">
              <a:spcBef>
                <a:spcPts val="0"/>
              </a:spcBef>
              <a:buNone/>
              <a:defRPr sz="1400" b="0" i="0" u="none" strike="noStrike" cap="none">
                <a:solidFill>
                  <a:srgbClr val="888888"/>
                </a:solidFill>
                <a:latin typeface="Arial"/>
                <a:ea typeface="Arial"/>
                <a:cs typeface="Arial"/>
                <a:sym typeface="Arial"/>
              </a:defRPr>
            </a:lvl8pPr>
            <a:lvl9pPr marL="0" marR="0" lvl="8" indent="0" algn="r" rtl="0">
              <a:spcBef>
                <a:spcPts val="0"/>
              </a:spcBef>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patents.google.com/patent/JP3248170B2/en?oq=3248170"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vinmec.com/en/tin-tuc/thong-tin-suc-khoe/suc-khoe-tong-quat/glucosamine-sulfate-loi-ich-va-nguy-c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3" name="Google Shape;93;p1"/>
          <p:cNvSpPr/>
          <p:nvPr/>
        </p:nvSpPr>
        <p:spPr>
          <a:xfrm>
            <a:off x="0" y="0"/>
            <a:ext cx="7453312" cy="6858000"/>
          </a:xfrm>
          <a:custGeom>
            <a:avLst/>
            <a:gdLst/>
            <a:ahLst/>
            <a:cxnLst/>
            <a:rect l="l" t="t" r="r" b="b"/>
            <a:pathLst>
              <a:path w="7433452" h="6858000" extrusionOk="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rgbClr val="B893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4" name="Google Shape;94;p1"/>
          <p:cNvSpPr txBox="1">
            <a:spLocks noGrp="1"/>
          </p:cNvSpPr>
          <p:nvPr>
            <p:ph type="ctrTitle"/>
          </p:nvPr>
        </p:nvSpPr>
        <p:spPr>
          <a:xfrm>
            <a:off x="557784" y="484632"/>
            <a:ext cx="6362129" cy="3566160"/>
          </a:xfrm>
          <a:prstGeom prst="rect">
            <a:avLst/>
          </a:prstGeom>
          <a:noFill/>
          <a:ln>
            <a:noFill/>
          </a:ln>
        </p:spPr>
        <p:txBody>
          <a:bodyPr spcFirstLastPara="1" wrap="square" lIns="109725" tIns="109725" rIns="109725" bIns="91425" anchor="b" anchorCtr="0">
            <a:normAutofit/>
          </a:bodyPr>
          <a:lstStyle/>
          <a:p>
            <a:pPr marL="0" lvl="0" indent="0" algn="l" rtl="0">
              <a:lnSpc>
                <a:spcPct val="90000"/>
              </a:lnSpc>
              <a:spcBef>
                <a:spcPts val="0"/>
              </a:spcBef>
              <a:spcAft>
                <a:spcPts val="0"/>
              </a:spcAft>
              <a:buClr>
                <a:schemeClr val="lt1"/>
              </a:buClr>
              <a:buSzPts val="6700"/>
              <a:buFont typeface="Arial"/>
              <a:buNone/>
            </a:pPr>
            <a:r>
              <a:rPr lang="en-US" sz="6700">
                <a:solidFill>
                  <a:schemeClr val="lt1"/>
                </a:solidFill>
              </a:rPr>
              <a:t>WELCOME TO PRODUCTS</a:t>
            </a:r>
            <a:br>
              <a:rPr lang="en-US" sz="6700">
                <a:solidFill>
                  <a:schemeClr val="lt1"/>
                </a:solidFill>
              </a:rPr>
            </a:br>
            <a:r>
              <a:rPr lang="en-US" sz="6700">
                <a:solidFill>
                  <a:schemeClr val="lt1"/>
                </a:solidFill>
              </a:rPr>
              <a:t>TRAINING</a:t>
            </a:r>
            <a:endParaRPr sz="6700">
              <a:solidFill>
                <a:schemeClr val="lt1"/>
              </a:solidFill>
            </a:endParaRPr>
          </a:p>
        </p:txBody>
      </p:sp>
      <p:pic>
        <p:nvPicPr>
          <p:cNvPr id="95" name="Google Shape;95;p1" descr="ロゴ&#10;&#10;自動的に生成された説明"/>
          <p:cNvPicPr preferRelativeResize="0"/>
          <p:nvPr/>
        </p:nvPicPr>
        <p:blipFill rotWithShape="1">
          <a:blip r:embed="rId3">
            <a:alphaModFix/>
          </a:blip>
          <a:srcRect/>
          <a:stretch/>
        </p:blipFill>
        <p:spPr>
          <a:xfrm>
            <a:off x="8263497" y="420624"/>
            <a:ext cx="3220233" cy="3008376"/>
          </a:xfrm>
          <a:prstGeom prst="rect">
            <a:avLst/>
          </a:prstGeom>
          <a:noFill/>
          <a:ln>
            <a:noFill/>
          </a:ln>
        </p:spPr>
      </p:pic>
      <p:sp>
        <p:nvSpPr>
          <p:cNvPr id="96" name="Google Shape;96;p1"/>
          <p:cNvSpPr/>
          <p:nvPr/>
        </p:nvSpPr>
        <p:spPr>
          <a:xfrm>
            <a:off x="558435" y="42521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7" name="Google Shape;97;p1" descr="テキスト, アイコン&#10;&#10;自動的に生成された説明"/>
          <p:cNvPicPr preferRelativeResize="0"/>
          <p:nvPr/>
        </p:nvPicPr>
        <p:blipFill rotWithShape="1">
          <a:blip r:embed="rId4">
            <a:alphaModFix/>
          </a:blip>
          <a:srcRect/>
          <a:stretch/>
        </p:blipFill>
        <p:spPr>
          <a:xfrm>
            <a:off x="7907654" y="4692827"/>
            <a:ext cx="3931920" cy="7550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4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1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10"/>
          <p:cNvSpPr/>
          <p:nvPr/>
        </p:nvSpPr>
        <p:spPr>
          <a:xfrm>
            <a:off x="575564" y="493776"/>
            <a:ext cx="11040872" cy="5722227"/>
          </a:xfrm>
          <a:custGeom>
            <a:avLst/>
            <a:gdLst/>
            <a:ahLst/>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3" name="Google Shape;183;p10"/>
          <p:cNvSpPr txBox="1">
            <a:spLocks noGrp="1"/>
          </p:cNvSpPr>
          <p:nvPr>
            <p:ph type="title"/>
          </p:nvPr>
        </p:nvSpPr>
        <p:spPr>
          <a:xfrm>
            <a:off x="1151467" y="887973"/>
            <a:ext cx="9889067"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6600"/>
              <a:buFont typeface="Times"/>
              <a:buNone/>
            </a:pPr>
            <a:r>
              <a:rPr lang="en-US" sz="6600" dirty="0">
                <a:solidFill>
                  <a:schemeClr val="lt1"/>
                </a:solidFill>
                <a:latin typeface="Times"/>
                <a:ea typeface="Times"/>
                <a:cs typeface="Times"/>
                <a:sym typeface="Times"/>
              </a:rPr>
              <a:t>Lợi </a:t>
            </a:r>
            <a:r>
              <a:rPr lang="en-US" sz="6600" dirty="0" err="1">
                <a:solidFill>
                  <a:schemeClr val="lt1"/>
                </a:solidFill>
                <a:latin typeface="Times"/>
                <a:ea typeface="Times"/>
                <a:cs typeface="Times"/>
                <a:sym typeface="Times"/>
              </a:rPr>
              <a:t>khuẩn</a:t>
            </a:r>
            <a:r>
              <a:rPr lang="en-US" sz="6600" dirty="0">
                <a:solidFill>
                  <a:schemeClr val="lt1"/>
                </a:solidFill>
                <a:latin typeface="Times"/>
                <a:ea typeface="Times"/>
                <a:cs typeface="Times"/>
                <a:sym typeface="Times"/>
              </a:rPr>
              <a:t> </a:t>
            </a:r>
            <a:r>
              <a:rPr lang="en-US" sz="6600" dirty="0" err="1">
                <a:solidFill>
                  <a:schemeClr val="lt1"/>
                </a:solidFill>
                <a:latin typeface="Times"/>
                <a:ea typeface="Times"/>
                <a:cs typeface="Times"/>
                <a:sym typeface="Times"/>
              </a:rPr>
              <a:t>Axit</a:t>
            </a:r>
            <a:r>
              <a:rPr lang="en-US" sz="6600" dirty="0">
                <a:solidFill>
                  <a:schemeClr val="lt1"/>
                </a:solidFill>
                <a:latin typeface="Times"/>
                <a:ea typeface="Times"/>
                <a:cs typeface="Times"/>
                <a:sym typeface="Times"/>
              </a:rPr>
              <a:t> lactic</a:t>
            </a:r>
            <a:endParaRPr dirty="0"/>
          </a:p>
        </p:txBody>
      </p:sp>
      <p:sp>
        <p:nvSpPr>
          <p:cNvPr id="184" name="Google Shape;184;p10"/>
          <p:cNvSpPr/>
          <p:nvPr/>
        </p:nvSpPr>
        <p:spPr>
          <a:xfrm>
            <a:off x="1117092" y="2325880"/>
            <a:ext cx="9957816" cy="18288"/>
          </a:xfrm>
          <a:custGeom>
            <a:avLst/>
            <a:gdLst/>
            <a:ahLst/>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5" name="Google Shape;185;p10"/>
          <p:cNvSpPr/>
          <p:nvPr/>
        </p:nvSpPr>
        <p:spPr>
          <a:xfrm>
            <a:off x="1151467" y="2607733"/>
            <a:ext cx="9889067" cy="3285067"/>
          </a:xfrm>
          <a:prstGeom prst="rect">
            <a:avLst/>
          </a:prstGeom>
          <a:noFill/>
          <a:ln>
            <a:noFill/>
          </a:ln>
        </p:spPr>
        <p:txBody>
          <a:bodyPr spcFirstLastPara="1" wrap="square" lIns="91425" tIns="45700" rIns="91425" bIns="45700" anchor="t" anchorCtr="0">
            <a:normAutofit/>
          </a:bodyPr>
          <a:lstStyle/>
          <a:p>
            <a:pPr marL="285750" marR="0" lvl="0" indent="-285750" algn="l" rtl="0">
              <a:lnSpc>
                <a:spcPct val="110000"/>
              </a:lnSpc>
              <a:spcBef>
                <a:spcPts val="0"/>
              </a:spcBef>
              <a:spcAft>
                <a:spcPts val="0"/>
              </a:spcAft>
              <a:buClr>
                <a:schemeClr val="lt1"/>
              </a:buClr>
              <a:buSzPts val="1800"/>
              <a:buFont typeface="Arial" panose="020B0604020202020204" pitchFamily="34" charset="0"/>
              <a:buChar char="•"/>
            </a:pPr>
            <a:r>
              <a:rPr lang="en-US" sz="1800" dirty="0" err="1">
                <a:solidFill>
                  <a:schemeClr val="bg1"/>
                </a:solidFill>
                <a:latin typeface="Times"/>
                <a:ea typeface="Times"/>
                <a:cs typeface="Times"/>
                <a:sym typeface="Times"/>
              </a:rPr>
              <a:t>Đa</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số</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thuốc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giảm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đau</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thuốc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chống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viêm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xương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khớp</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gây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ức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chế</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thành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phần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duy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trì</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lớp</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nhầy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để</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bảo</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vệ</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niêm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mạc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dạ</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dày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khỏi</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yếu</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tố</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gây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hại</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như</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axit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dịch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vị</a:t>
            </a:r>
            <a:r>
              <a:rPr lang="en-US" sz="1800" dirty="0">
                <a:solidFill>
                  <a:schemeClr val="bg1"/>
                </a:solidFill>
                <a:latin typeface="Times"/>
                <a:ea typeface="Times"/>
                <a:cs typeface="Times"/>
                <a:sym typeface="Times"/>
              </a:rPr>
              <a:t>. Do </a:t>
            </a:r>
            <a:r>
              <a:rPr lang="en-US" sz="1800" dirty="0" err="1">
                <a:solidFill>
                  <a:schemeClr val="bg1"/>
                </a:solidFill>
                <a:latin typeface="Times"/>
                <a:ea typeface="Times"/>
                <a:cs typeface="Times"/>
                <a:sym typeface="Times"/>
              </a:rPr>
              <a:t>đó</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việc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dùng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thuốc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kéo</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dài</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làm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ảnh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hưởng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xấu</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đến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niêm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mạc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gây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chảy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máu</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dạ</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dày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nghiêm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trọng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hơn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có</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thể</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dẫn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đến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thủng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dạ</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dày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hoặc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xuất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huyết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nặng</a:t>
            </a:r>
            <a:r>
              <a:rPr lang="en-US" sz="1800" dirty="0">
                <a:solidFill>
                  <a:schemeClr val="bg1"/>
                </a:solidFill>
                <a:latin typeface="Times"/>
                <a:ea typeface="Times"/>
                <a:cs typeface="Times"/>
                <a:sym typeface="Times"/>
              </a:rPr>
              <a:t>.</a:t>
            </a:r>
            <a:endParaRPr dirty="0">
              <a:solidFill>
                <a:schemeClr val="bg1"/>
              </a:solidFill>
            </a:endParaRPr>
          </a:p>
          <a:p>
            <a:pPr marL="285750" marR="0" lvl="0" indent="-285750" algn="l" rtl="0">
              <a:spcBef>
                <a:spcPts val="600"/>
              </a:spcBef>
              <a:spcAft>
                <a:spcPts val="0"/>
              </a:spcAft>
              <a:buFont typeface="Arial" panose="020B0604020202020204" pitchFamily="34" charset="0"/>
              <a:buChar char="•"/>
            </a:pP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Axit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lactic,giúp</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cung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cấp</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các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loại</a:t>
            </a:r>
            <a:r>
              <a:rPr lang="en-US" sz="1800" dirty="0">
                <a:solidFill>
                  <a:schemeClr val="bg1"/>
                </a:solidFill>
                <a:latin typeface="Times"/>
                <a:ea typeface="Times"/>
                <a:cs typeface="Times"/>
                <a:sym typeface="Times"/>
              </a:rPr>
              <a:t> vi </a:t>
            </a:r>
            <a:r>
              <a:rPr lang="en-US" sz="1800" dirty="0" err="1">
                <a:solidFill>
                  <a:schemeClr val="bg1"/>
                </a:solidFill>
                <a:latin typeface="Times"/>
                <a:ea typeface="Times"/>
                <a:cs typeface="Times"/>
                <a:sym typeface="Times"/>
              </a:rPr>
              <a:t>khuẩn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có</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lợi</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cho</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đường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ruột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Chính</a:t>
            </a:r>
            <a:r>
              <a:rPr lang="en-US" sz="1800" dirty="0">
                <a:solidFill>
                  <a:schemeClr val="bg1"/>
                </a:solidFill>
                <a:latin typeface="Times"/>
                <a:ea typeface="Times"/>
                <a:cs typeface="Times"/>
                <a:sym typeface="Times"/>
              </a:rPr>
              <a:t> vi </a:t>
            </a:r>
            <a:r>
              <a:rPr lang="en-US" sz="1800" dirty="0" err="1">
                <a:solidFill>
                  <a:schemeClr val="bg1"/>
                </a:solidFill>
                <a:latin typeface="Times"/>
                <a:ea typeface="Times"/>
                <a:cs typeface="Times"/>
                <a:sym typeface="Times"/>
              </a:rPr>
              <a:t>khuẩn</a:t>
            </a:r>
            <a:r>
              <a:rPr lang="en-US" sz="1800" dirty="0">
                <a:solidFill>
                  <a:schemeClr val="bg1"/>
                </a:solidFill>
                <a:latin typeface="Times"/>
                <a:ea typeface="Times"/>
                <a:cs typeface="Times"/>
                <a:sym typeface="Times"/>
              </a:rPr>
              <a:t> lactic </a:t>
            </a:r>
            <a:r>
              <a:rPr lang="en-US" sz="1800" dirty="0" err="1">
                <a:solidFill>
                  <a:schemeClr val="bg1"/>
                </a:solidFill>
                <a:latin typeface="Times"/>
                <a:ea typeface="Times"/>
                <a:cs typeface="Times"/>
                <a:sym typeface="Times"/>
              </a:rPr>
              <a:t>sẽ</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bám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vào</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niêm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mạc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đường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tiêu</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hóa</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để</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kìm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hãm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sự</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phát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triển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của</a:t>
            </a:r>
            <a:r>
              <a:rPr lang="en-US" sz="1800" dirty="0">
                <a:solidFill>
                  <a:schemeClr val="bg1"/>
                </a:solidFill>
                <a:latin typeface="Times"/>
                <a:ea typeface="Times"/>
                <a:cs typeface="Times"/>
                <a:sym typeface="Times"/>
              </a:rPr>
              <a:t> vi </a:t>
            </a:r>
            <a:r>
              <a:rPr lang="en-US" sz="1800" dirty="0" err="1">
                <a:solidFill>
                  <a:schemeClr val="bg1"/>
                </a:solidFill>
                <a:latin typeface="Times"/>
                <a:ea typeface="Times"/>
                <a:cs typeface="Times"/>
                <a:sym typeface="Times"/>
              </a:rPr>
              <a:t>sinh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vật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gây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bệnh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như</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Ecoli</a:t>
            </a:r>
            <a:r>
              <a:rPr lang="en-US" sz="1800" dirty="0">
                <a:solidFill>
                  <a:schemeClr val="bg1"/>
                </a:solidFill>
                <a:latin typeface="Times"/>
                <a:ea typeface="Times"/>
                <a:cs typeface="Times"/>
                <a:sym typeface="Times"/>
              </a:rPr>
              <a:t>, Salmonella (</a:t>
            </a:r>
            <a:r>
              <a:rPr lang="en-US" sz="1800" dirty="0" err="1">
                <a:solidFill>
                  <a:schemeClr val="bg1"/>
                </a:solidFill>
                <a:latin typeface="Times"/>
                <a:ea typeface="Times"/>
                <a:cs typeface="Times"/>
                <a:sym typeface="Times"/>
              </a:rPr>
              <a:t>gây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tiêu</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chảy</a:t>
            </a:r>
            <a:r>
              <a:rPr lang="en-US" sz="1800" dirty="0">
                <a:solidFill>
                  <a:schemeClr val="bg1"/>
                </a:solidFill>
                <a:latin typeface="Times"/>
                <a:ea typeface="Times"/>
                <a:cs typeface="Times"/>
                <a:sym typeface="Times"/>
              </a:rPr>
              <a:t>), vi </a:t>
            </a:r>
            <a:r>
              <a:rPr lang="en-US" sz="1800" dirty="0" err="1">
                <a:solidFill>
                  <a:schemeClr val="bg1"/>
                </a:solidFill>
                <a:latin typeface="Times"/>
                <a:ea typeface="Times"/>
                <a:cs typeface="Times"/>
                <a:sym typeface="Times"/>
              </a:rPr>
              <a:t>khuẩn</a:t>
            </a:r>
            <a:r>
              <a:rPr lang="en-US" sz="1800" dirty="0">
                <a:solidFill>
                  <a:schemeClr val="bg1"/>
                </a:solidFill>
                <a:latin typeface="Times"/>
                <a:ea typeface="Times"/>
                <a:cs typeface="Times"/>
                <a:sym typeface="Times"/>
              </a:rPr>
              <a:t> Pylori (</a:t>
            </a:r>
            <a:r>
              <a:rPr lang="en-US" sz="1800" dirty="0" err="1">
                <a:solidFill>
                  <a:schemeClr val="bg1"/>
                </a:solidFill>
                <a:latin typeface="Times"/>
                <a:ea typeface="Times"/>
                <a:cs typeface="Times"/>
                <a:sym typeface="Times"/>
              </a:rPr>
              <a:t>gây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viêm</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loét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dạ</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dày</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và</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nấm</a:t>
            </a:r>
            <a:r>
              <a:rPr lang="en-US" sz="1800" dirty="0">
                <a:solidFill>
                  <a:schemeClr val="bg1"/>
                </a:solidFill>
                <a:latin typeface="Times"/>
                <a:ea typeface="Times"/>
                <a:cs typeface="Times"/>
                <a:sym typeface="Times"/>
              </a:rPr>
              <a:t> Candida.</a:t>
            </a:r>
            <a:endParaRPr dirty="0">
              <a:solidFill>
                <a:schemeClr val="bg1"/>
              </a:solidFill>
            </a:endParaRPr>
          </a:p>
          <a:p>
            <a:pPr marL="285750" marR="0" lvl="0" indent="-285750" algn="l" rtl="0">
              <a:spcBef>
                <a:spcPts val="0"/>
              </a:spcBef>
              <a:spcAft>
                <a:spcPts val="0"/>
              </a:spcAft>
              <a:buFont typeface="Arial" panose="020B0604020202020204" pitchFamily="34" charset="0"/>
              <a:buChar char="•"/>
            </a:pPr>
            <a:r>
              <a:rPr lang="en-US" sz="1800" dirty="0" err="1">
                <a:solidFill>
                  <a:schemeClr val="bg1"/>
                </a:solidFill>
                <a:latin typeface="Times"/>
                <a:ea typeface="Times"/>
                <a:cs typeface="Times"/>
                <a:sym typeface="Times"/>
              </a:rPr>
              <a:t>Axit</a:t>
            </a:r>
            <a:r>
              <a:rPr lang="en-US" sz="1800" dirty="0">
                <a:solidFill>
                  <a:schemeClr val="bg1"/>
                </a:solidFill>
                <a:latin typeface="Times"/>
                <a:ea typeface="Times"/>
                <a:cs typeface="Times"/>
                <a:sym typeface="Times"/>
              </a:rPr>
              <a:t> lactic </a:t>
            </a:r>
            <a:r>
              <a:rPr lang="en-US" sz="1800" dirty="0" err="1">
                <a:solidFill>
                  <a:schemeClr val="bg1"/>
                </a:solidFill>
                <a:latin typeface="Times"/>
                <a:ea typeface="Times"/>
                <a:cs typeface="Times"/>
                <a:sym typeface="Times"/>
              </a:rPr>
              <a:t>giúp</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cải</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thiện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chức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năng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hệ</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tiêu</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hóa</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bảo</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vệ</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và</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ngăn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ngừa</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các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bệnh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về</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đường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ruột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kích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thích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hoạt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động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hệ</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miễn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dịch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và</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tăng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cường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tiêu</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hoá</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các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dạng</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thức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ăn</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được</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nhanh</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và</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tốt</a:t>
            </a:r>
            <a:r>
              <a:rPr lang="en-US" sz="1800" dirty="0">
                <a:solidFill>
                  <a:schemeClr val="bg1"/>
                </a:solidFill>
                <a:latin typeface="Times"/>
                <a:ea typeface="Times"/>
                <a:cs typeface="Times"/>
                <a:sym typeface="Times"/>
              </a:rPr>
              <a:t> </a:t>
            </a:r>
            <a:r>
              <a:rPr lang="en-US" sz="1800" dirty="0" err="1">
                <a:solidFill>
                  <a:schemeClr val="bg1"/>
                </a:solidFill>
                <a:latin typeface="Times"/>
                <a:ea typeface="Times"/>
                <a:cs typeface="Times"/>
                <a:sym typeface="Times"/>
              </a:rPr>
              <a:t>hơn</a:t>
            </a:r>
            <a:r>
              <a:rPr lang="en-US" sz="1800" dirty="0">
                <a:solidFill>
                  <a:schemeClr val="bg1"/>
                </a:solidFill>
                <a:latin typeface="Times"/>
                <a:ea typeface="Times"/>
                <a:cs typeface="Times"/>
                <a:sym typeface="Times"/>
              </a:rPr>
              <a:t>.</a:t>
            </a:r>
            <a:endParaRPr dirty="0">
              <a:solidFill>
                <a:schemeClr val="bg1"/>
              </a:solidFill>
            </a:endParaRPr>
          </a:p>
          <a:p>
            <a:pPr marL="285750" marR="0" lvl="0" indent="-285750" algn="l" rtl="0">
              <a:spcBef>
                <a:spcPts val="0"/>
              </a:spcBef>
              <a:spcAft>
                <a:spcPts val="0"/>
              </a:spcAft>
              <a:buFont typeface="Arial" panose="020B0604020202020204" pitchFamily="34" charset="0"/>
              <a:buChar char="•"/>
            </a:pPr>
            <a:endParaRPr sz="1800" dirty="0">
              <a:solidFill>
                <a:schemeClr val="bg1"/>
              </a:solidFill>
              <a:latin typeface="Times"/>
              <a:ea typeface="Times"/>
              <a:cs typeface="Times"/>
              <a:sym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1" name="Google Shape;191;p11"/>
          <p:cNvSpPr txBox="1">
            <a:spLocks noGrp="1"/>
          </p:cNvSpPr>
          <p:nvPr>
            <p:ph type="title"/>
          </p:nvPr>
        </p:nvSpPr>
        <p:spPr>
          <a:xfrm>
            <a:off x="630936" y="640080"/>
            <a:ext cx="4818888" cy="1481328"/>
          </a:xfrm>
          <a:prstGeom prst="rect">
            <a:avLst/>
          </a:prstGeom>
          <a:noFill/>
          <a:ln>
            <a:noFill/>
          </a:ln>
        </p:spPr>
        <p:txBody>
          <a:bodyPr spcFirstLastPara="1" wrap="square" lIns="109725" tIns="109725" rIns="109725" bIns="91425" anchor="b" anchorCtr="0">
            <a:normAutofit/>
          </a:bodyPr>
          <a:lstStyle/>
          <a:p>
            <a:pPr marL="0" lvl="0" indent="0" algn="l" rtl="0">
              <a:lnSpc>
                <a:spcPct val="100000"/>
              </a:lnSpc>
              <a:spcBef>
                <a:spcPts val="0"/>
              </a:spcBef>
              <a:spcAft>
                <a:spcPts val="0"/>
              </a:spcAft>
              <a:buClr>
                <a:schemeClr val="dk1"/>
              </a:buClr>
              <a:buSzPts val="5600"/>
              <a:buFont typeface="Arial"/>
              <a:buNone/>
            </a:pPr>
            <a:r>
              <a:rPr lang="en-US" sz="5600"/>
              <a:t>NANO SỤN</a:t>
            </a:r>
            <a:endParaRPr sz="5600"/>
          </a:p>
        </p:txBody>
      </p:sp>
      <p:sp>
        <p:nvSpPr>
          <p:cNvPr id="192" name="Google Shape;192;p11"/>
          <p:cNvSpPr/>
          <p:nvPr/>
        </p:nvSpPr>
        <p:spPr>
          <a:xfrm>
            <a:off x="630936" y="2386584"/>
            <a:ext cx="4114800" cy="18288"/>
          </a:xfrm>
          <a:custGeom>
            <a:avLst/>
            <a:gdLst/>
            <a:ahLst/>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D78B10"/>
          </a:solidFill>
          <a:ln w="38100" cap="rnd" cmpd="sng">
            <a:solidFill>
              <a:srgbClr val="D78B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11"/>
          <p:cNvSpPr txBox="1">
            <a:spLocks noGrp="1"/>
          </p:cNvSpPr>
          <p:nvPr>
            <p:ph type="body" idx="1"/>
          </p:nvPr>
        </p:nvSpPr>
        <p:spPr>
          <a:xfrm>
            <a:off x="630936" y="2660904"/>
            <a:ext cx="4818888" cy="3547872"/>
          </a:xfrm>
          <a:prstGeom prst="rect">
            <a:avLst/>
          </a:prstGeom>
          <a:noFill/>
          <a:ln>
            <a:noFill/>
          </a:ln>
        </p:spPr>
        <p:txBody>
          <a:bodyPr spcFirstLastPara="1" wrap="square" lIns="109725" tIns="109725" rIns="109725" bIns="91425" anchor="t" anchorCtr="0">
            <a:normAutofit/>
          </a:bodyPr>
          <a:lstStyle/>
          <a:p>
            <a:pPr marL="0" lvl="0" indent="0" algn="l" rtl="0">
              <a:lnSpc>
                <a:spcPct val="105000"/>
              </a:lnSpc>
              <a:spcBef>
                <a:spcPts val="0"/>
              </a:spcBef>
              <a:spcAft>
                <a:spcPts val="0"/>
              </a:spcAft>
              <a:buClr>
                <a:schemeClr val="dk1"/>
              </a:buClr>
              <a:buSzPts val="2800"/>
              <a:buNone/>
            </a:pPr>
            <a:r>
              <a:rPr lang="en-US">
                <a:latin typeface="Times"/>
                <a:ea typeface="Times"/>
                <a:cs typeface="Times"/>
                <a:sym typeface="Times"/>
              </a:rPr>
              <a:t>Hàm lượng cho liều lượng 1 ngày (5 viên)</a:t>
            </a:r>
            <a:endParaRPr/>
          </a:p>
          <a:p>
            <a:pPr marL="0" lvl="0" indent="0" algn="l" rtl="0">
              <a:lnSpc>
                <a:spcPct val="105000"/>
              </a:lnSpc>
              <a:spcBef>
                <a:spcPts val="1000"/>
              </a:spcBef>
              <a:spcAft>
                <a:spcPts val="0"/>
              </a:spcAft>
              <a:buClr>
                <a:schemeClr val="dk1"/>
              </a:buClr>
              <a:buSzPts val="2800"/>
              <a:buNone/>
            </a:pPr>
            <a:r>
              <a:rPr lang="en-US">
                <a:latin typeface="Times"/>
                <a:ea typeface="Times"/>
                <a:cs typeface="Times"/>
                <a:sym typeface="Times"/>
              </a:rPr>
              <a:t>Sụn cá mập: 300mg </a:t>
            </a:r>
            <a:endParaRPr/>
          </a:p>
          <a:p>
            <a:pPr marL="0" lvl="0" indent="0" algn="l" rtl="0">
              <a:lnSpc>
                <a:spcPct val="105000"/>
              </a:lnSpc>
              <a:spcBef>
                <a:spcPts val="1000"/>
              </a:spcBef>
              <a:spcAft>
                <a:spcPts val="0"/>
              </a:spcAft>
              <a:buClr>
                <a:schemeClr val="dk1"/>
              </a:buClr>
              <a:buSzPts val="2800"/>
              <a:buNone/>
            </a:pPr>
            <a:r>
              <a:rPr lang="en-US">
                <a:latin typeface="Times"/>
                <a:ea typeface="Times"/>
                <a:cs typeface="Times"/>
                <a:sym typeface="Times"/>
              </a:rPr>
              <a:t>Glucosamin: 800mg </a:t>
            </a:r>
            <a:endParaRPr/>
          </a:p>
          <a:p>
            <a:pPr marL="0" lvl="0" indent="0" algn="l" rtl="0">
              <a:lnSpc>
                <a:spcPct val="105000"/>
              </a:lnSpc>
              <a:spcBef>
                <a:spcPts val="1000"/>
              </a:spcBef>
              <a:spcAft>
                <a:spcPts val="0"/>
              </a:spcAft>
              <a:buClr>
                <a:schemeClr val="dk1"/>
              </a:buClr>
              <a:buSzPts val="2800"/>
              <a:buNone/>
            </a:pPr>
            <a:r>
              <a:rPr lang="en-US">
                <a:latin typeface="Times"/>
                <a:ea typeface="Times"/>
                <a:cs typeface="Times"/>
                <a:sym typeface="Times"/>
              </a:rPr>
              <a:t>BCAA: 3mg </a:t>
            </a:r>
            <a:endParaRPr/>
          </a:p>
          <a:p>
            <a:pPr marL="0" lvl="0" indent="0" algn="l" rtl="0">
              <a:lnSpc>
                <a:spcPct val="105000"/>
              </a:lnSpc>
              <a:spcBef>
                <a:spcPts val="1000"/>
              </a:spcBef>
              <a:spcAft>
                <a:spcPts val="0"/>
              </a:spcAft>
              <a:buClr>
                <a:schemeClr val="dk1"/>
              </a:buClr>
              <a:buSzPts val="2800"/>
              <a:buNone/>
            </a:pPr>
            <a:r>
              <a:rPr lang="en-US">
                <a:latin typeface="Times"/>
                <a:ea typeface="Times"/>
                <a:cs typeface="Times"/>
                <a:sym typeface="Times"/>
              </a:rPr>
              <a:t>1 hộp 150 viên </a:t>
            </a:r>
            <a:endParaRPr/>
          </a:p>
        </p:txBody>
      </p:sp>
      <p:pic>
        <p:nvPicPr>
          <p:cNvPr id="194" name="Google Shape;194;p11" descr="瓶の飲み物&#10;&#10;自動的に生成された説明"/>
          <p:cNvPicPr preferRelativeResize="0"/>
          <p:nvPr/>
        </p:nvPicPr>
        <p:blipFill rotWithShape="1">
          <a:blip r:embed="rId3">
            <a:alphaModFix/>
          </a:blip>
          <a:srcRect/>
          <a:stretch/>
        </p:blipFill>
        <p:spPr>
          <a:xfrm>
            <a:off x="6099048" y="699516"/>
            <a:ext cx="5458968" cy="5458968"/>
          </a:xfrm>
          <a:prstGeom prst="rect">
            <a:avLst/>
          </a:prstGeom>
          <a:noFill/>
          <a:ln>
            <a:noFill/>
          </a:ln>
        </p:spPr>
      </p:pic>
      <p:sp>
        <p:nvSpPr>
          <p:cNvPr id="195" name="Google Shape;195;p11"/>
          <p:cNvSpPr txBox="1"/>
          <p:nvPr/>
        </p:nvSpPr>
        <p:spPr>
          <a:xfrm>
            <a:off x="630936" y="6095476"/>
            <a:ext cx="87062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a:ea typeface="Times"/>
                <a:cs typeface="Times"/>
                <a:sym typeface="Times"/>
              </a:rPr>
              <a:t>Không dùng cho phụ nữ có thai và đang cho con bú và các bệnh nhân bị rối loạn chảy máu  </a:t>
            </a:r>
            <a:endParaRPr sz="1800">
              <a:solidFill>
                <a:schemeClr val="dk1"/>
              </a:solidFill>
              <a:latin typeface="Times"/>
              <a:ea typeface="Times"/>
              <a:cs typeface="Times"/>
              <a:sym typeface="Times"/>
            </a:endParaRPr>
          </a:p>
        </p:txBody>
      </p:sp>
      <p:pic>
        <p:nvPicPr>
          <p:cNvPr id="196" name="Google Shape;196;p11" descr="ロゴ&#10;&#10;自動的に生成された説明"/>
          <p:cNvPicPr preferRelativeResize="0"/>
          <p:nvPr/>
        </p:nvPicPr>
        <p:blipFill rotWithShape="1">
          <a:blip r:embed="rId4">
            <a:alphaModFix/>
          </a:blip>
          <a:srcRect/>
          <a:stretch/>
        </p:blipFill>
        <p:spPr>
          <a:xfrm>
            <a:off x="9496753" y="564516"/>
            <a:ext cx="476690" cy="445329"/>
          </a:xfrm>
          <a:prstGeom prst="rect">
            <a:avLst/>
          </a:prstGeom>
          <a:noFill/>
          <a:ln>
            <a:noFill/>
          </a:ln>
        </p:spPr>
      </p:pic>
      <p:pic>
        <p:nvPicPr>
          <p:cNvPr id="197" name="Google Shape;197;p11" descr="テキスト, アイコン&#10;&#10;自動的に生成された説明"/>
          <p:cNvPicPr preferRelativeResize="0"/>
          <p:nvPr/>
        </p:nvPicPr>
        <p:blipFill rotWithShape="1">
          <a:blip r:embed="rId5">
            <a:alphaModFix/>
          </a:blip>
          <a:srcRect/>
          <a:stretch/>
        </p:blipFill>
        <p:spPr>
          <a:xfrm>
            <a:off x="10034336" y="650791"/>
            <a:ext cx="1319457" cy="2533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81763D-9286-0019-4DB6-30BE5E9C990A}"/>
              </a:ext>
            </a:extLst>
          </p:cNvPr>
          <p:cNvGraphicFramePr>
            <a:graphicFrameLocks noGrp="1"/>
          </p:cNvGraphicFramePr>
          <p:nvPr>
            <p:extLst>
              <p:ext uri="{D42A27DB-BD31-4B8C-83A1-F6EECF244321}">
                <p14:modId xmlns:p14="http://schemas.microsoft.com/office/powerpoint/2010/main" val="3518162939"/>
              </p:ext>
            </p:extLst>
          </p:nvPr>
        </p:nvGraphicFramePr>
        <p:xfrm>
          <a:off x="1885482" y="1293082"/>
          <a:ext cx="8421036" cy="5185501"/>
        </p:xfrm>
        <a:graphic>
          <a:graphicData uri="http://schemas.openxmlformats.org/drawingml/2006/table">
            <a:tbl>
              <a:tblPr firstRow="1" bandRow="1">
                <a:tableStyleId>{5940675A-B579-460E-94D1-54222C63F5DA}</a:tableStyleId>
              </a:tblPr>
              <a:tblGrid>
                <a:gridCol w="1555007">
                  <a:extLst>
                    <a:ext uri="{9D8B030D-6E8A-4147-A177-3AD203B41FA5}">
                      <a16:colId xmlns:a16="http://schemas.microsoft.com/office/drawing/2014/main" val="4254207960"/>
                    </a:ext>
                  </a:extLst>
                </a:gridCol>
                <a:gridCol w="3861289">
                  <a:extLst>
                    <a:ext uri="{9D8B030D-6E8A-4147-A177-3AD203B41FA5}">
                      <a16:colId xmlns:a16="http://schemas.microsoft.com/office/drawing/2014/main" val="429164239"/>
                    </a:ext>
                  </a:extLst>
                </a:gridCol>
                <a:gridCol w="3004740">
                  <a:extLst>
                    <a:ext uri="{9D8B030D-6E8A-4147-A177-3AD203B41FA5}">
                      <a16:colId xmlns:a16="http://schemas.microsoft.com/office/drawing/2014/main" val="247684598"/>
                    </a:ext>
                  </a:extLst>
                </a:gridCol>
              </a:tblGrid>
              <a:tr h="316255">
                <a:tc>
                  <a:txBody>
                    <a:bodyPr/>
                    <a:lstStyle/>
                    <a:p>
                      <a:endParaRPr lang="en-US" sz="1100" dirty="0"/>
                    </a:p>
                  </a:txBody>
                  <a:tcPr>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dirty="0"/>
                        <a:t>Nano Premium Shark Cartilage</a:t>
                      </a:r>
                    </a:p>
                  </a:txBody>
                  <a:tcPr>
                    <a:solidFill>
                      <a:schemeClr val="accent5">
                        <a:lumMod val="40000"/>
                        <a:lumOff val="60000"/>
                      </a:schemeClr>
                    </a:solidFill>
                  </a:tcPr>
                </a:tc>
                <a:tc>
                  <a:txBody>
                    <a:bodyPr/>
                    <a:lstStyle/>
                    <a:p>
                      <a:pPr algn="ctr"/>
                      <a:r>
                        <a:rPr lang="en-US" sz="1100" b="1" dirty="0"/>
                        <a:t>CH Alpha Plus</a:t>
                      </a:r>
                    </a:p>
                  </a:txBody>
                  <a:tcPr>
                    <a:solidFill>
                      <a:schemeClr val="accent5">
                        <a:lumMod val="40000"/>
                        <a:lumOff val="60000"/>
                      </a:schemeClr>
                    </a:solidFill>
                  </a:tcPr>
                </a:tc>
                <a:extLst>
                  <a:ext uri="{0D108BD9-81ED-4DB2-BD59-A6C34878D82A}">
                    <a16:rowId xmlns:a16="http://schemas.microsoft.com/office/drawing/2014/main" val="3488780725"/>
                  </a:ext>
                </a:extLst>
              </a:tr>
              <a:tr h="316255">
                <a:tc>
                  <a:txBody>
                    <a:bodyPr/>
                    <a:lstStyle/>
                    <a:p>
                      <a:r>
                        <a:rPr lang="en-US" sz="1100" b="1" dirty="0" err="1"/>
                        <a:t>Xuất</a:t>
                      </a:r>
                      <a:r>
                        <a:rPr lang="en-US" sz="1100" b="1" dirty="0"/>
                        <a:t> </a:t>
                      </a:r>
                      <a:r>
                        <a:rPr lang="en-US" sz="1100" b="1" dirty="0" err="1"/>
                        <a:t>xứ</a:t>
                      </a:r>
                      <a:endParaRPr lang="en-US" sz="1100" b="1" dirty="0"/>
                    </a:p>
                  </a:txBody>
                  <a:tcPr>
                    <a:solidFill>
                      <a:schemeClr val="accent3">
                        <a:lumMod val="20000"/>
                        <a:lumOff val="80000"/>
                      </a:schemeClr>
                    </a:solidFill>
                  </a:tcPr>
                </a:tc>
                <a:tc>
                  <a:txBody>
                    <a:bodyPr/>
                    <a:lstStyle/>
                    <a:p>
                      <a:r>
                        <a:rPr lang="en-US" sz="1100" dirty="0"/>
                        <a:t>Nhật </a:t>
                      </a:r>
                      <a:r>
                        <a:rPr lang="en-US" sz="1100" dirty="0" err="1"/>
                        <a:t>Bản</a:t>
                      </a:r>
                      <a:endParaRPr lang="en-US" sz="1100" dirty="0"/>
                    </a:p>
                  </a:txBody>
                  <a:tcPr/>
                </a:tc>
                <a:tc>
                  <a:txBody>
                    <a:bodyPr/>
                    <a:lstStyle/>
                    <a:p>
                      <a:r>
                        <a:rPr lang="en-US" sz="1100" dirty="0"/>
                        <a:t>Đức</a:t>
                      </a:r>
                    </a:p>
                  </a:txBody>
                  <a:tcPr/>
                </a:tc>
                <a:extLst>
                  <a:ext uri="{0D108BD9-81ED-4DB2-BD59-A6C34878D82A}">
                    <a16:rowId xmlns:a16="http://schemas.microsoft.com/office/drawing/2014/main" val="3979868284"/>
                  </a:ext>
                </a:extLst>
              </a:tr>
              <a:tr h="389904">
                <a:tc>
                  <a:txBody>
                    <a:bodyPr/>
                    <a:lstStyle/>
                    <a:p>
                      <a:r>
                        <a:rPr lang="en-US" sz="1100" b="1" dirty="0" err="1"/>
                        <a:t>Cách</a:t>
                      </a:r>
                      <a:r>
                        <a:rPr lang="en-US" sz="1100" b="1" dirty="0"/>
                        <a:t> </a:t>
                      </a:r>
                      <a:r>
                        <a:rPr lang="en-US" sz="1100" b="1" dirty="0" err="1"/>
                        <a:t>dùng</a:t>
                      </a:r>
                      <a:endParaRPr lang="en-US" sz="1100" b="1" dirty="0"/>
                    </a:p>
                  </a:txBody>
                  <a:tcPr>
                    <a:solidFill>
                      <a:schemeClr val="accent3">
                        <a:lumMod val="20000"/>
                        <a:lumOff val="80000"/>
                      </a:schemeClr>
                    </a:solidFill>
                  </a:tcPr>
                </a:tc>
                <a:tc>
                  <a:txBody>
                    <a:bodyPr/>
                    <a:lstStyle/>
                    <a:p>
                      <a:r>
                        <a:rPr lang="en-US" sz="1100" dirty="0"/>
                        <a:t>5 </a:t>
                      </a:r>
                      <a:r>
                        <a:rPr lang="en-US" sz="1100" dirty="0" err="1"/>
                        <a:t>viên</a:t>
                      </a:r>
                      <a:r>
                        <a:rPr lang="en-US" sz="1100" dirty="0"/>
                        <a:t>/</a:t>
                      </a:r>
                      <a:r>
                        <a:rPr lang="en-US" sz="1100" dirty="0" err="1"/>
                        <a:t>ngày</a:t>
                      </a:r>
                      <a:endParaRPr lang="en-US"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err="1"/>
                        <a:t>Dùng</a:t>
                      </a:r>
                      <a:r>
                        <a:rPr lang="en-US" sz="1100" dirty="0"/>
                        <a:t> </a:t>
                      </a:r>
                      <a:r>
                        <a:rPr lang="en-US" sz="1100" dirty="0" err="1"/>
                        <a:t>trong</a:t>
                      </a:r>
                      <a:r>
                        <a:rPr lang="en-US" sz="1100" dirty="0"/>
                        <a:t> 1 </a:t>
                      </a:r>
                      <a:r>
                        <a:rPr lang="en-US" sz="1100" dirty="0" err="1"/>
                        <a:t>tháng</a:t>
                      </a:r>
                      <a:endParaRPr lang="en-US" sz="1100" dirty="0"/>
                    </a:p>
                  </a:txBody>
                  <a:tcPr/>
                </a:tc>
                <a:tc>
                  <a:txBody>
                    <a:bodyPr/>
                    <a:lstStyle/>
                    <a:p>
                      <a:r>
                        <a:rPr lang="en-US" sz="1100" dirty="0"/>
                        <a:t>1 </a:t>
                      </a:r>
                      <a:r>
                        <a:rPr lang="en-US" sz="1100" dirty="0" err="1"/>
                        <a:t>ống</a:t>
                      </a:r>
                      <a:r>
                        <a:rPr lang="en-US" sz="1100" dirty="0"/>
                        <a:t>/</a:t>
                      </a:r>
                      <a:r>
                        <a:rPr lang="en-US" sz="1100" dirty="0" err="1"/>
                        <a:t>ngày</a:t>
                      </a:r>
                      <a:endParaRPr lang="en-US" sz="1100" dirty="0"/>
                    </a:p>
                    <a:p>
                      <a:r>
                        <a:rPr lang="en-US" sz="1100" dirty="0" err="1"/>
                        <a:t>Dùng</a:t>
                      </a:r>
                      <a:r>
                        <a:rPr lang="en-US" sz="1100" dirty="0"/>
                        <a:t> </a:t>
                      </a:r>
                      <a:r>
                        <a:rPr lang="en-US" sz="1100" dirty="0" err="1"/>
                        <a:t>trong</a:t>
                      </a:r>
                      <a:r>
                        <a:rPr lang="en-US" sz="1100" dirty="0"/>
                        <a:t> 1 </a:t>
                      </a:r>
                      <a:r>
                        <a:rPr lang="en-US" sz="1100" dirty="0" err="1"/>
                        <a:t>tháng</a:t>
                      </a:r>
                      <a:endParaRPr lang="en-US" sz="1100" dirty="0"/>
                    </a:p>
                  </a:txBody>
                  <a:tcPr/>
                </a:tc>
                <a:extLst>
                  <a:ext uri="{0D108BD9-81ED-4DB2-BD59-A6C34878D82A}">
                    <a16:rowId xmlns:a16="http://schemas.microsoft.com/office/drawing/2014/main" val="2323983439"/>
                  </a:ext>
                </a:extLst>
              </a:tr>
              <a:tr h="545865">
                <a:tc>
                  <a:txBody>
                    <a:bodyPr/>
                    <a:lstStyle/>
                    <a:p>
                      <a:r>
                        <a:rPr lang="en-US" sz="1100" b="1" dirty="0" err="1"/>
                        <a:t>Giá</a:t>
                      </a:r>
                      <a:r>
                        <a:rPr lang="en-US" sz="1100" b="1" dirty="0"/>
                        <a:t> </a:t>
                      </a:r>
                      <a:r>
                        <a:rPr lang="en-US" sz="1100" b="1" dirty="0" err="1"/>
                        <a:t>bán</a:t>
                      </a:r>
                      <a:endParaRPr lang="en-US" sz="1100" b="1" dirty="0"/>
                    </a:p>
                  </a:txBody>
                  <a:tcPr>
                    <a:solidFill>
                      <a:schemeClr val="accent3">
                        <a:lumMod val="20000"/>
                        <a:lumOff val="80000"/>
                      </a:schemeClr>
                    </a:solidFill>
                  </a:tcPr>
                </a:tc>
                <a:tc>
                  <a:txBody>
                    <a:bodyPr/>
                    <a:lstStyle/>
                    <a:p>
                      <a:r>
                        <a:rPr lang="en-US" sz="1100" dirty="0"/>
                        <a:t>1.990.000 VNĐ/150 </a:t>
                      </a:r>
                      <a:r>
                        <a:rPr lang="en-US" sz="1100" dirty="0" err="1"/>
                        <a:t>viên</a:t>
                      </a:r>
                      <a:endParaRPr lang="en-US" sz="1100" dirty="0"/>
                    </a:p>
                    <a:p>
                      <a:pPr marL="285750" indent="-285750">
                        <a:buFont typeface="Wingdings" panose="05000000000000000000" pitchFamily="2" charset="2"/>
                        <a:buChar char="à"/>
                      </a:pPr>
                      <a:r>
                        <a:rPr lang="en-US" sz="1100" dirty="0">
                          <a:sym typeface="Wingdings" panose="05000000000000000000" pitchFamily="2" charset="2"/>
                        </a:rPr>
                        <a:t>13.000đ/</a:t>
                      </a:r>
                      <a:r>
                        <a:rPr lang="en-US" sz="1100" dirty="0" err="1">
                          <a:sym typeface="Wingdings" panose="05000000000000000000" pitchFamily="2" charset="2"/>
                        </a:rPr>
                        <a:t>viên</a:t>
                      </a:r>
                      <a:endParaRPr lang="en-US" sz="1100" dirty="0">
                        <a:sym typeface="Wingdings" panose="05000000000000000000" pitchFamily="2" charset="2"/>
                      </a:endParaRPr>
                    </a:p>
                    <a:p>
                      <a:pPr marL="285750" indent="-285750">
                        <a:buFont typeface="Wingdings" panose="05000000000000000000" pitchFamily="2" charset="2"/>
                        <a:buChar char="à"/>
                      </a:pPr>
                      <a:r>
                        <a:rPr lang="en-US" sz="1100" dirty="0">
                          <a:sym typeface="Wingdings" panose="05000000000000000000" pitchFamily="2" charset="2"/>
                        </a:rPr>
                        <a:t>66.000đ/</a:t>
                      </a:r>
                      <a:r>
                        <a:rPr lang="en-US" sz="1100" dirty="0" err="1">
                          <a:sym typeface="Wingdings" panose="05000000000000000000" pitchFamily="2" charset="2"/>
                        </a:rPr>
                        <a:t>ngày</a:t>
                      </a:r>
                      <a:endParaRPr lang="en-US" sz="1100" dirty="0"/>
                    </a:p>
                  </a:txBody>
                  <a:tcPr/>
                </a:tc>
                <a:tc>
                  <a:txBody>
                    <a:bodyPr/>
                    <a:lstStyle/>
                    <a:p>
                      <a:r>
                        <a:rPr lang="en-US" sz="1100" dirty="0"/>
                        <a:t>1.299.000 VNĐ/30 </a:t>
                      </a:r>
                      <a:r>
                        <a:rPr lang="en-US" sz="1100" dirty="0" err="1"/>
                        <a:t>ống</a:t>
                      </a:r>
                      <a:endParaRPr lang="en-US" sz="1100" dirty="0"/>
                    </a:p>
                    <a:p>
                      <a:pPr marL="285750" indent="-285750">
                        <a:buFont typeface="Wingdings" panose="05000000000000000000" pitchFamily="2" charset="2"/>
                        <a:buChar char="à"/>
                      </a:pPr>
                      <a:r>
                        <a:rPr lang="en-US" sz="1100" dirty="0">
                          <a:sym typeface="Wingdings" panose="05000000000000000000" pitchFamily="2" charset="2"/>
                        </a:rPr>
                        <a:t>43.000đ/</a:t>
                      </a:r>
                      <a:r>
                        <a:rPr lang="en-US" sz="1100" dirty="0" err="1">
                          <a:sym typeface="Wingdings" panose="05000000000000000000" pitchFamily="2" charset="2"/>
                        </a:rPr>
                        <a:t>ống</a:t>
                      </a:r>
                      <a:r>
                        <a:rPr lang="en-US" sz="1100" dirty="0">
                          <a:sym typeface="Wingdings" panose="05000000000000000000" pitchFamily="2" charset="2"/>
                        </a:rPr>
                        <a:t>/</a:t>
                      </a:r>
                      <a:r>
                        <a:rPr lang="en-US" sz="1100" dirty="0" err="1">
                          <a:sym typeface="Wingdings" panose="05000000000000000000" pitchFamily="2" charset="2"/>
                        </a:rPr>
                        <a:t>ngày</a:t>
                      </a:r>
                      <a:endParaRPr lang="en-US" sz="1100" dirty="0">
                        <a:sym typeface="Wingdings" panose="05000000000000000000" pitchFamily="2" charset="2"/>
                      </a:endParaRPr>
                    </a:p>
                  </a:txBody>
                  <a:tcPr/>
                </a:tc>
                <a:extLst>
                  <a:ext uri="{0D108BD9-81ED-4DB2-BD59-A6C34878D82A}">
                    <a16:rowId xmlns:a16="http://schemas.microsoft.com/office/drawing/2014/main" val="3342227415"/>
                  </a:ext>
                </a:extLst>
              </a:tr>
              <a:tr h="1793557">
                <a:tc>
                  <a:txBody>
                    <a:bodyPr/>
                    <a:lstStyle/>
                    <a:p>
                      <a:r>
                        <a:rPr lang="en-US" sz="1100" b="1" dirty="0"/>
                        <a:t>Thành </a:t>
                      </a:r>
                      <a:r>
                        <a:rPr lang="en-US" sz="1100" b="1" dirty="0" err="1"/>
                        <a:t>phần</a:t>
                      </a:r>
                      <a:r>
                        <a:rPr lang="en-US" sz="1100" b="1" dirty="0"/>
                        <a:t> </a:t>
                      </a:r>
                      <a:r>
                        <a:rPr lang="en-US" sz="1100" b="1" dirty="0" err="1"/>
                        <a:t>chính</a:t>
                      </a:r>
                      <a:endParaRPr lang="en-US" sz="1100" b="1" dirty="0"/>
                    </a:p>
                  </a:txBody>
                  <a:tcPr>
                    <a:solidFill>
                      <a:schemeClr val="accent3">
                        <a:lumMod val="20000"/>
                        <a:lumOff val="80000"/>
                      </a:schemeClr>
                    </a:solidFill>
                  </a:tcPr>
                </a:tc>
                <a:tc>
                  <a:txBody>
                    <a:bodyPr/>
                    <a:lstStyle/>
                    <a:p>
                      <a:r>
                        <a:rPr lang="en-US" sz="1100" dirty="0"/>
                        <a:t>Trong 1 </a:t>
                      </a:r>
                      <a:r>
                        <a:rPr lang="en-US" sz="1100" dirty="0" err="1"/>
                        <a:t>viên</a:t>
                      </a:r>
                      <a:r>
                        <a:rPr lang="en-US" sz="1100" dirty="0"/>
                        <a:t>:</a:t>
                      </a:r>
                    </a:p>
                    <a:p>
                      <a:pPr rtl="0"/>
                      <a:r>
                        <a:rPr lang="en-US" sz="1100" b="0" i="0" u="none" strike="noStrike" cap="none" dirty="0">
                          <a:solidFill>
                            <a:schemeClr val="tx1"/>
                          </a:solidFill>
                          <a:effectLst/>
                          <a:latin typeface="+mn-lt"/>
                          <a:ea typeface="+mn-ea"/>
                          <a:cs typeface="+mn-cs"/>
                          <a:sym typeface="Arial"/>
                        </a:rPr>
                        <a:t>- Glucosamine: 160mg</a:t>
                      </a:r>
                      <a:endParaRPr lang="en-US" sz="1100" b="0" dirty="0">
                        <a:effectLst/>
                      </a:endParaRPr>
                    </a:p>
                    <a:p>
                      <a:pPr rtl="0"/>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Bột</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chiết</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xuất</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sụn</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cá</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mập</a:t>
                      </a:r>
                      <a:r>
                        <a:rPr lang="en-US" sz="1100" b="0" i="0" u="none" strike="noStrike" cap="none" dirty="0">
                          <a:solidFill>
                            <a:schemeClr val="tx1"/>
                          </a:solidFill>
                          <a:effectLst/>
                          <a:latin typeface="+mn-lt"/>
                          <a:ea typeface="+mn-ea"/>
                          <a:cs typeface="+mn-cs"/>
                          <a:sym typeface="Arial"/>
                        </a:rPr>
                        <a:t>: 60mg</a:t>
                      </a:r>
                      <a:endParaRPr lang="en-US" sz="1100" b="0" dirty="0">
                        <a:effectLst/>
                      </a:endParaRPr>
                    </a:p>
                    <a:p>
                      <a:pPr rtl="0"/>
                      <a:r>
                        <a:rPr lang="en-US" sz="1100" b="0" i="0" u="none" strike="noStrike" cap="none" dirty="0">
                          <a:solidFill>
                            <a:schemeClr val="tx1"/>
                          </a:solidFill>
                          <a:effectLst/>
                          <a:latin typeface="+mn-lt"/>
                          <a:ea typeface="+mn-ea"/>
                          <a:cs typeface="+mn-cs"/>
                          <a:sym typeface="Arial"/>
                        </a:rPr>
                        <a:t>- Calcium </a:t>
                      </a:r>
                      <a:r>
                        <a:rPr lang="en-US" sz="1100" b="0" i="0" u="none" strike="noStrike" cap="none" dirty="0" err="1">
                          <a:solidFill>
                            <a:schemeClr val="tx1"/>
                          </a:solidFill>
                          <a:effectLst/>
                          <a:latin typeface="+mn-lt"/>
                          <a:ea typeface="+mn-ea"/>
                          <a:cs typeface="+mn-cs"/>
                          <a:sym typeface="Arial"/>
                        </a:rPr>
                        <a:t>vỏ</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sò</a:t>
                      </a:r>
                      <a:r>
                        <a:rPr lang="en-US" sz="1100" b="0" i="0" u="none" strike="noStrike" cap="none" dirty="0">
                          <a:solidFill>
                            <a:schemeClr val="tx1"/>
                          </a:solidFill>
                          <a:effectLst/>
                          <a:latin typeface="+mn-lt"/>
                          <a:ea typeface="+mn-ea"/>
                          <a:cs typeface="+mn-cs"/>
                          <a:sym typeface="Arial"/>
                        </a:rPr>
                        <a:t>: 26mg </a:t>
                      </a:r>
                    </a:p>
                    <a:p>
                      <a:pPr rtl="0"/>
                      <a:r>
                        <a:rPr lang="en-US" sz="1100" b="0" i="0" u="none" strike="noStrike" cap="none" dirty="0">
                          <a:solidFill>
                            <a:schemeClr val="tx1"/>
                          </a:solidFill>
                          <a:effectLst/>
                          <a:latin typeface="+mn-lt"/>
                          <a:ea typeface="+mn-ea"/>
                          <a:cs typeface="+mn-cs"/>
                          <a:sym typeface="Arial"/>
                        </a:rPr>
                        <a:t>- Collagen </a:t>
                      </a:r>
                      <a:r>
                        <a:rPr lang="en-US" sz="1100" b="0" i="0" u="none" strike="noStrike" cap="none" dirty="0" err="1">
                          <a:solidFill>
                            <a:schemeClr val="tx1"/>
                          </a:solidFill>
                          <a:effectLst/>
                          <a:latin typeface="+mn-lt"/>
                          <a:ea typeface="+mn-ea"/>
                          <a:cs typeface="+mn-cs"/>
                          <a:sym typeface="Arial"/>
                        </a:rPr>
                        <a:t>cá</a:t>
                      </a:r>
                      <a:r>
                        <a:rPr lang="en-US" sz="1100" b="0" i="0" u="none" strike="noStrike" cap="none" dirty="0">
                          <a:solidFill>
                            <a:schemeClr val="tx1"/>
                          </a:solidFill>
                          <a:effectLst/>
                          <a:latin typeface="+mn-lt"/>
                          <a:ea typeface="+mn-ea"/>
                          <a:cs typeface="+mn-cs"/>
                          <a:sym typeface="Arial"/>
                        </a:rPr>
                        <a:t>: 9,63mg</a:t>
                      </a:r>
                      <a:endParaRPr lang="en-US" sz="1100" b="0" dirty="0">
                        <a:effectLst/>
                      </a:endParaRPr>
                    </a:p>
                    <a:p>
                      <a:pPr rtl="0"/>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Bột</a:t>
                      </a:r>
                      <a:r>
                        <a:rPr lang="en-US" sz="1100" b="0" i="0" u="none" strike="noStrike" cap="none" dirty="0">
                          <a:solidFill>
                            <a:schemeClr val="tx1"/>
                          </a:solidFill>
                          <a:effectLst/>
                          <a:latin typeface="+mn-lt"/>
                          <a:ea typeface="+mn-ea"/>
                          <a:cs typeface="+mn-cs"/>
                          <a:sym typeface="Arial"/>
                        </a:rPr>
                        <a:t> nano vi </a:t>
                      </a:r>
                      <a:r>
                        <a:rPr lang="en-US" sz="1100" b="0" i="0" u="none" strike="noStrike" cap="none" dirty="0" err="1">
                          <a:solidFill>
                            <a:schemeClr val="tx1"/>
                          </a:solidFill>
                          <a:effectLst/>
                          <a:latin typeface="+mn-lt"/>
                          <a:ea typeface="+mn-ea"/>
                          <a:cs typeface="+mn-cs"/>
                          <a:sym typeface="Arial"/>
                        </a:rPr>
                        <a:t>khuẩn</a:t>
                      </a:r>
                      <a:r>
                        <a:rPr lang="en-US" sz="1100" b="0" i="0" u="none" strike="noStrike" cap="none" dirty="0">
                          <a:solidFill>
                            <a:schemeClr val="tx1"/>
                          </a:solidFill>
                          <a:effectLst/>
                          <a:latin typeface="+mn-lt"/>
                          <a:ea typeface="+mn-ea"/>
                          <a:cs typeface="+mn-cs"/>
                          <a:sym typeface="Arial"/>
                        </a:rPr>
                        <a:t> acid lactic (2000 </a:t>
                      </a:r>
                      <a:r>
                        <a:rPr lang="en-US" sz="1100" b="0" i="0" u="none" strike="noStrike" cap="none" dirty="0" err="1">
                          <a:solidFill>
                            <a:schemeClr val="tx1"/>
                          </a:solidFill>
                          <a:effectLst/>
                          <a:latin typeface="+mn-lt"/>
                          <a:ea typeface="+mn-ea"/>
                          <a:cs typeface="+mn-cs"/>
                          <a:sym typeface="Arial"/>
                        </a:rPr>
                        <a:t>tỷ</a:t>
                      </a:r>
                      <a:r>
                        <a:rPr lang="en-US" sz="1100" b="0" i="0" u="none" strike="noStrike" cap="none" dirty="0">
                          <a:solidFill>
                            <a:schemeClr val="tx1"/>
                          </a:solidFill>
                          <a:effectLst/>
                          <a:latin typeface="+mn-lt"/>
                          <a:ea typeface="+mn-ea"/>
                          <a:cs typeface="+mn-cs"/>
                          <a:sym typeface="Arial"/>
                        </a:rPr>
                        <a:t> CFU/g): 3mg (</a:t>
                      </a:r>
                      <a:r>
                        <a:rPr lang="en-US" sz="1100" b="0" i="0" u="none" strike="noStrike" cap="none" dirty="0" err="1">
                          <a:solidFill>
                            <a:schemeClr val="tx1"/>
                          </a:solidFill>
                          <a:effectLst/>
                          <a:latin typeface="+mn-lt"/>
                          <a:ea typeface="+mn-ea"/>
                          <a:cs typeface="+mn-cs"/>
                          <a:sym typeface="Arial"/>
                        </a:rPr>
                        <a:t>chứa</a:t>
                      </a:r>
                      <a:r>
                        <a:rPr lang="en-US" sz="1100" b="0" i="0" u="none" strike="noStrike" cap="none" dirty="0">
                          <a:solidFill>
                            <a:schemeClr val="tx1"/>
                          </a:solidFill>
                          <a:effectLst/>
                          <a:latin typeface="+mn-lt"/>
                          <a:ea typeface="+mn-ea"/>
                          <a:cs typeface="+mn-cs"/>
                          <a:sym typeface="Arial"/>
                        </a:rPr>
                        <a:t> Lactobacillus plantarum: 6 </a:t>
                      </a:r>
                      <a:r>
                        <a:rPr lang="en-US" sz="1100" b="0" i="0" u="none" strike="noStrike" cap="none" dirty="0" err="1">
                          <a:solidFill>
                            <a:schemeClr val="tx1"/>
                          </a:solidFill>
                          <a:effectLst/>
                          <a:latin typeface="+mn-lt"/>
                          <a:ea typeface="+mn-ea"/>
                          <a:cs typeface="+mn-cs"/>
                          <a:sym typeface="Arial"/>
                        </a:rPr>
                        <a:t>tỷ</a:t>
                      </a:r>
                      <a:r>
                        <a:rPr lang="en-US" sz="1100" b="0" i="0" u="none" strike="noStrike" cap="none" dirty="0">
                          <a:solidFill>
                            <a:schemeClr val="tx1"/>
                          </a:solidFill>
                          <a:effectLst/>
                          <a:latin typeface="+mn-lt"/>
                          <a:ea typeface="+mn-ea"/>
                          <a:cs typeface="+mn-cs"/>
                          <a:sym typeface="Arial"/>
                        </a:rPr>
                        <a:t> CFU/</a:t>
                      </a:r>
                      <a:r>
                        <a:rPr lang="en-US" sz="1100" b="0" i="0" u="none" strike="noStrike" cap="none" dirty="0" err="1">
                          <a:solidFill>
                            <a:schemeClr val="tx1"/>
                          </a:solidFill>
                          <a:effectLst/>
                          <a:latin typeface="+mn-lt"/>
                          <a:ea typeface="+mn-ea"/>
                          <a:cs typeface="+mn-cs"/>
                          <a:sym typeface="Arial"/>
                        </a:rPr>
                        <a:t>viên</a:t>
                      </a:r>
                      <a:r>
                        <a:rPr lang="en-US" sz="1100" b="0" i="0" u="none" strike="noStrike" cap="none" dirty="0">
                          <a:solidFill>
                            <a:schemeClr val="tx1"/>
                          </a:solidFill>
                          <a:effectLst/>
                          <a:latin typeface="+mn-lt"/>
                          <a:ea typeface="+mn-ea"/>
                          <a:cs typeface="+mn-cs"/>
                          <a:sym typeface="Arial"/>
                        </a:rPr>
                        <a:t>)</a:t>
                      </a:r>
                      <a:endParaRPr lang="en-US" sz="1100" b="0" dirty="0">
                        <a:effectLst/>
                      </a:endParaRPr>
                    </a:p>
                    <a:p>
                      <a:pPr rtl="0"/>
                      <a:r>
                        <a:rPr lang="en-US" sz="1100" b="0" i="0" u="none" strike="noStrike" cap="none" dirty="0">
                          <a:solidFill>
                            <a:schemeClr val="tx1"/>
                          </a:solidFill>
                          <a:effectLst/>
                          <a:latin typeface="+mn-lt"/>
                          <a:ea typeface="+mn-ea"/>
                          <a:cs typeface="+mn-cs"/>
                          <a:sym typeface="Arial"/>
                        </a:rPr>
                        <a:t>- MSM: 3mg</a:t>
                      </a:r>
                      <a:endParaRPr lang="en-US" sz="1100" b="0" dirty="0">
                        <a:effectLst/>
                      </a:endParaRPr>
                    </a:p>
                    <a:p>
                      <a:pPr marL="0" indent="0" rtl="0">
                        <a:buFontTx/>
                        <a:buNone/>
                      </a:pPr>
                      <a:r>
                        <a:rPr lang="en-US" sz="1100" b="0" i="0" u="none" strike="noStrike" cap="none" dirty="0">
                          <a:solidFill>
                            <a:schemeClr val="tx1"/>
                          </a:solidFill>
                          <a:effectLst/>
                          <a:latin typeface="+mn-lt"/>
                          <a:ea typeface="+mn-ea"/>
                          <a:cs typeface="+mn-cs"/>
                          <a:sym typeface="Arial"/>
                        </a:rPr>
                        <a:t>- BCAA: 0,6mg</a:t>
                      </a:r>
                    </a:p>
                    <a:p>
                      <a:pPr rtl="0"/>
                      <a:r>
                        <a:rPr lang="en-US" sz="1100" b="0" i="0" u="none" strike="noStrike" cap="none" dirty="0">
                          <a:solidFill>
                            <a:schemeClr val="tx1"/>
                          </a:solidFill>
                          <a:effectLst/>
                          <a:latin typeface="+mn-lt"/>
                          <a:ea typeface="+mn-ea"/>
                          <a:cs typeface="+mn-cs"/>
                          <a:sym typeface="Arial"/>
                        </a:rPr>
                        <a:t>- Casein </a:t>
                      </a:r>
                      <a:r>
                        <a:rPr lang="en-US" sz="1100" b="0" i="0" u="none" strike="noStrike" cap="none" dirty="0" err="1">
                          <a:solidFill>
                            <a:schemeClr val="tx1"/>
                          </a:solidFill>
                          <a:effectLst/>
                          <a:latin typeface="+mn-lt"/>
                          <a:ea typeface="+mn-ea"/>
                          <a:cs typeface="+mn-cs"/>
                          <a:sym typeface="Arial"/>
                        </a:rPr>
                        <a:t>Phosphopeptide</a:t>
                      </a:r>
                      <a:r>
                        <a:rPr lang="en-US" sz="1100" b="0" i="0" u="none" strike="noStrike" cap="none" dirty="0">
                          <a:solidFill>
                            <a:schemeClr val="tx1"/>
                          </a:solidFill>
                          <a:effectLst/>
                          <a:latin typeface="+mn-lt"/>
                          <a:ea typeface="+mn-ea"/>
                          <a:cs typeface="+mn-cs"/>
                          <a:sym typeface="Arial"/>
                        </a:rPr>
                        <a:t>: 0,96mg</a:t>
                      </a:r>
                      <a:endParaRPr lang="en-US" sz="1100" b="0" dirty="0">
                        <a:effectLst/>
                      </a:endParaRPr>
                    </a:p>
                    <a:p>
                      <a:pPr rtl="0"/>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Bột</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chiết</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xuất</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cây</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móng</a:t>
                      </a:r>
                      <a:r>
                        <a:rPr lang="en-US" sz="1100" b="0" i="0" u="none" strike="noStrike" cap="none" dirty="0">
                          <a:solidFill>
                            <a:schemeClr val="tx1"/>
                          </a:solidFill>
                          <a:effectLst/>
                          <a:latin typeface="+mn-lt"/>
                          <a:ea typeface="+mn-ea"/>
                          <a:cs typeface="+mn-cs"/>
                          <a:sym typeface="Arial"/>
                        </a:rPr>
                        <a:t> </a:t>
                      </a:r>
                      <a:r>
                        <a:rPr lang="en-US" sz="1100" b="0" i="0" u="none" strike="noStrike" cap="none" dirty="0" err="1">
                          <a:solidFill>
                            <a:schemeClr val="tx1"/>
                          </a:solidFill>
                          <a:effectLst/>
                          <a:latin typeface="+mn-lt"/>
                          <a:ea typeface="+mn-ea"/>
                          <a:cs typeface="+mn-cs"/>
                          <a:sym typeface="Arial"/>
                        </a:rPr>
                        <a:t>mèo</a:t>
                      </a:r>
                      <a:r>
                        <a:rPr lang="en-US" sz="1100" b="0" i="0" u="none" strike="noStrike" cap="none" dirty="0">
                          <a:solidFill>
                            <a:schemeClr val="tx1"/>
                          </a:solidFill>
                          <a:effectLst/>
                          <a:latin typeface="+mn-lt"/>
                          <a:ea typeface="+mn-ea"/>
                          <a:cs typeface="+mn-cs"/>
                          <a:sym typeface="Arial"/>
                        </a:rPr>
                        <a:t>: 0,96mg</a:t>
                      </a:r>
                      <a:endParaRPr lang="en-US" sz="1100" b="0" dirty="0">
                        <a:effectLst/>
                      </a:endParaRPr>
                    </a:p>
                  </a:txBody>
                  <a:tcPr/>
                </a:tc>
                <a:tc>
                  <a:txBody>
                    <a:bodyPr/>
                    <a:lstStyle/>
                    <a:p>
                      <a:r>
                        <a:rPr lang="en-US" sz="1100" dirty="0"/>
                        <a:t>Trong 1 </a:t>
                      </a:r>
                      <a:r>
                        <a:rPr lang="en-US" sz="1100" dirty="0" err="1"/>
                        <a:t>ống</a:t>
                      </a:r>
                      <a:r>
                        <a:rPr lang="en-US" sz="1100" dirty="0"/>
                        <a:t>:</a:t>
                      </a:r>
                    </a:p>
                    <a:p>
                      <a:r>
                        <a:rPr lang="en-US" sz="1100" dirty="0"/>
                        <a:t>- Collagen peptides type II: 5000mg</a:t>
                      </a:r>
                    </a:p>
                    <a:p>
                      <a:r>
                        <a:rPr lang="en-US" sz="1100" dirty="0"/>
                        <a:t>- </a:t>
                      </a:r>
                      <a:r>
                        <a:rPr lang="en-US" sz="1100" dirty="0" err="1"/>
                        <a:t>Chiết</a:t>
                      </a:r>
                      <a:r>
                        <a:rPr lang="en-US" sz="1100" dirty="0"/>
                        <a:t> </a:t>
                      </a:r>
                      <a:r>
                        <a:rPr lang="en-US" sz="1100" dirty="0" err="1"/>
                        <a:t>xuất</a:t>
                      </a:r>
                      <a:r>
                        <a:rPr lang="en-US" sz="1100" dirty="0"/>
                        <a:t> </a:t>
                      </a:r>
                      <a:r>
                        <a:rPr lang="en-US" sz="1100" dirty="0" err="1"/>
                        <a:t>tầm</a:t>
                      </a:r>
                      <a:r>
                        <a:rPr lang="en-US" sz="1100" dirty="0"/>
                        <a:t> </a:t>
                      </a:r>
                      <a:r>
                        <a:rPr lang="en-US" sz="1100" dirty="0" err="1"/>
                        <a:t>xuân</a:t>
                      </a:r>
                      <a:r>
                        <a:rPr lang="en-US" sz="1100" dirty="0"/>
                        <a:t>: 500mg</a:t>
                      </a:r>
                    </a:p>
                    <a:p>
                      <a:r>
                        <a:rPr lang="en-US" sz="1100" dirty="0"/>
                        <a:t>- Vitamin C: 60mg</a:t>
                      </a:r>
                    </a:p>
                  </a:txBody>
                  <a:tcPr/>
                </a:tc>
                <a:extLst>
                  <a:ext uri="{0D108BD9-81ED-4DB2-BD59-A6C34878D82A}">
                    <a16:rowId xmlns:a16="http://schemas.microsoft.com/office/drawing/2014/main" val="2871994651"/>
                  </a:ext>
                </a:extLst>
              </a:tr>
              <a:tr h="389904">
                <a:tc>
                  <a:txBody>
                    <a:bodyPr/>
                    <a:lstStyle/>
                    <a:p>
                      <a:r>
                        <a:rPr lang="en-US" sz="1100" b="1" dirty="0" err="1"/>
                        <a:t>Khả</a:t>
                      </a:r>
                      <a:r>
                        <a:rPr lang="en-US" sz="1100" b="1" dirty="0"/>
                        <a:t> </a:t>
                      </a:r>
                      <a:r>
                        <a:rPr lang="en-US" sz="1100" b="1" dirty="0" err="1"/>
                        <a:t>năng</a:t>
                      </a:r>
                      <a:endParaRPr lang="en-US" sz="1100" b="1" dirty="0"/>
                    </a:p>
                  </a:txBody>
                  <a:tcPr>
                    <a:solidFill>
                      <a:schemeClr val="accent3">
                        <a:lumMod val="20000"/>
                        <a:lumOff val="80000"/>
                      </a:schemeClr>
                    </a:solidFill>
                  </a:tcPr>
                </a:tc>
                <a:tc>
                  <a:txBody>
                    <a:bodyPr/>
                    <a:lstStyle/>
                    <a:p>
                      <a:r>
                        <a:rPr lang="en-US" sz="1100" dirty="0" err="1"/>
                        <a:t>Hỗ</a:t>
                      </a:r>
                      <a:r>
                        <a:rPr lang="en-US" sz="1100" dirty="0"/>
                        <a:t> </a:t>
                      </a:r>
                      <a:r>
                        <a:rPr lang="en-US" sz="1100" dirty="0" err="1"/>
                        <a:t>trợ</a:t>
                      </a:r>
                      <a:r>
                        <a:rPr lang="en-US" sz="1100" dirty="0"/>
                        <a:t> </a:t>
                      </a:r>
                      <a:r>
                        <a:rPr lang="en-US" sz="1100" b="1" dirty="0" err="1">
                          <a:highlight>
                            <a:srgbClr val="FFFF00"/>
                          </a:highlight>
                        </a:rPr>
                        <a:t>toàn</a:t>
                      </a:r>
                      <a:r>
                        <a:rPr lang="en-US" sz="1100" b="1" dirty="0">
                          <a:highlight>
                            <a:srgbClr val="FFFF00"/>
                          </a:highlight>
                        </a:rPr>
                        <a:t> </a:t>
                      </a:r>
                      <a:r>
                        <a:rPr lang="en-US" sz="1100" b="1" dirty="0" err="1">
                          <a:highlight>
                            <a:srgbClr val="FFFF00"/>
                          </a:highlight>
                        </a:rPr>
                        <a:t>diện</a:t>
                      </a:r>
                      <a:r>
                        <a:rPr lang="en-US" sz="1100" b="1" dirty="0">
                          <a:highlight>
                            <a:srgbClr val="FFFF00"/>
                          </a:highlight>
                        </a:rPr>
                        <a:t> </a:t>
                      </a:r>
                      <a:r>
                        <a:rPr lang="en-US" sz="1100" b="1" dirty="0" err="1">
                          <a:highlight>
                            <a:srgbClr val="FFFF00"/>
                          </a:highlight>
                        </a:rPr>
                        <a:t>hệ</a:t>
                      </a:r>
                      <a:r>
                        <a:rPr lang="en-US" sz="1100" b="1" dirty="0">
                          <a:highlight>
                            <a:srgbClr val="FFFF00"/>
                          </a:highlight>
                        </a:rPr>
                        <a:t> </a:t>
                      </a:r>
                      <a:r>
                        <a:rPr lang="en-US" sz="1100" b="1" dirty="0" err="1">
                          <a:highlight>
                            <a:srgbClr val="FFFF00"/>
                          </a:highlight>
                        </a:rPr>
                        <a:t>vận</a:t>
                      </a:r>
                      <a:r>
                        <a:rPr lang="en-US" sz="1100" b="1" dirty="0">
                          <a:highlight>
                            <a:srgbClr val="FFFF00"/>
                          </a:highlight>
                        </a:rPr>
                        <a:t> </a:t>
                      </a:r>
                      <a:r>
                        <a:rPr lang="en-US" sz="1100" b="1" dirty="0" err="1">
                          <a:highlight>
                            <a:srgbClr val="FFFF00"/>
                          </a:highlight>
                        </a:rPr>
                        <a:t>động</a:t>
                      </a:r>
                      <a:r>
                        <a:rPr lang="en-US" sz="1100" b="1" dirty="0"/>
                        <a:t> </a:t>
                      </a:r>
                      <a:r>
                        <a:rPr lang="en-US" sz="1100" dirty="0"/>
                        <a:t>(</a:t>
                      </a:r>
                      <a:r>
                        <a:rPr lang="en-US" sz="1100" dirty="0" err="1"/>
                        <a:t>sụn</a:t>
                      </a:r>
                      <a:r>
                        <a:rPr lang="en-US" sz="1100" dirty="0"/>
                        <a:t> </a:t>
                      </a:r>
                      <a:r>
                        <a:rPr lang="en-US" sz="1100" dirty="0" err="1"/>
                        <a:t>khớp</a:t>
                      </a:r>
                      <a:r>
                        <a:rPr lang="en-US" sz="1100" dirty="0"/>
                        <a:t>, </a:t>
                      </a:r>
                      <a:r>
                        <a:rPr lang="en-US" sz="1100" dirty="0" err="1"/>
                        <a:t>xương</a:t>
                      </a:r>
                      <a:r>
                        <a:rPr lang="en-US" sz="1100" dirty="0"/>
                        <a:t>, </a:t>
                      </a:r>
                      <a:r>
                        <a:rPr lang="en-US" sz="1100" dirty="0" err="1"/>
                        <a:t>cơ</a:t>
                      </a:r>
                      <a:r>
                        <a:rPr lang="en-US" sz="1100" dirty="0"/>
                        <a:t>) </a:t>
                      </a:r>
                      <a:r>
                        <a:rPr lang="en-US" sz="1100" dirty="0" err="1"/>
                        <a:t>và</a:t>
                      </a:r>
                      <a:r>
                        <a:rPr lang="en-US" sz="1100" dirty="0"/>
                        <a:t> </a:t>
                      </a:r>
                      <a:r>
                        <a:rPr lang="en-US" sz="1100" dirty="0" err="1"/>
                        <a:t>kháng</a:t>
                      </a:r>
                      <a:r>
                        <a:rPr lang="en-US" sz="1100" dirty="0"/>
                        <a:t> </a:t>
                      </a:r>
                      <a:r>
                        <a:rPr lang="en-US" sz="1100" dirty="0" err="1"/>
                        <a:t>viêm</a:t>
                      </a:r>
                      <a:endParaRPr lang="en-US" sz="1100" dirty="0"/>
                    </a:p>
                  </a:txBody>
                  <a:tcPr/>
                </a:tc>
                <a:tc>
                  <a:txBody>
                    <a:bodyPr/>
                    <a:lstStyle/>
                    <a:p>
                      <a:r>
                        <a:rPr lang="en-US" sz="1100" dirty="0" err="1"/>
                        <a:t>Hỗ</a:t>
                      </a:r>
                      <a:r>
                        <a:rPr lang="en-US" sz="1100" dirty="0"/>
                        <a:t> </a:t>
                      </a:r>
                      <a:r>
                        <a:rPr lang="en-US" sz="1100" dirty="0" err="1"/>
                        <a:t>trợ</a:t>
                      </a:r>
                      <a:r>
                        <a:rPr lang="en-US" sz="1100" dirty="0"/>
                        <a:t> </a:t>
                      </a:r>
                      <a:r>
                        <a:rPr lang="en-US" sz="1100" b="1" dirty="0" err="1">
                          <a:highlight>
                            <a:srgbClr val="FFFF00"/>
                          </a:highlight>
                        </a:rPr>
                        <a:t>sụn</a:t>
                      </a:r>
                      <a:r>
                        <a:rPr lang="en-US" sz="1100" b="1" dirty="0">
                          <a:highlight>
                            <a:srgbClr val="FFFF00"/>
                          </a:highlight>
                        </a:rPr>
                        <a:t> </a:t>
                      </a:r>
                      <a:r>
                        <a:rPr lang="en-US" sz="1100" b="1" dirty="0" err="1">
                          <a:highlight>
                            <a:srgbClr val="FFFF00"/>
                          </a:highlight>
                        </a:rPr>
                        <a:t>khớp</a:t>
                      </a:r>
                      <a:r>
                        <a:rPr lang="en-US" sz="1100" dirty="0"/>
                        <a:t> </a:t>
                      </a:r>
                      <a:r>
                        <a:rPr lang="en-US" sz="1100" dirty="0" err="1"/>
                        <a:t>và</a:t>
                      </a:r>
                      <a:r>
                        <a:rPr lang="en-US" sz="1100" dirty="0"/>
                        <a:t> </a:t>
                      </a:r>
                      <a:r>
                        <a:rPr lang="en-US" sz="1100" dirty="0" err="1"/>
                        <a:t>kháng</a:t>
                      </a:r>
                      <a:r>
                        <a:rPr lang="en-US" sz="1100" dirty="0"/>
                        <a:t> </a:t>
                      </a:r>
                      <a:r>
                        <a:rPr lang="en-US" sz="1100" dirty="0" err="1"/>
                        <a:t>viêm</a:t>
                      </a:r>
                      <a:endParaRPr lang="en-US" sz="1100" dirty="0"/>
                    </a:p>
                  </a:txBody>
                  <a:tcPr/>
                </a:tc>
                <a:extLst>
                  <a:ext uri="{0D108BD9-81ED-4DB2-BD59-A6C34878D82A}">
                    <a16:rowId xmlns:a16="http://schemas.microsoft.com/office/drawing/2014/main" val="4076661653"/>
                  </a:ext>
                </a:extLst>
              </a:tr>
              <a:tr h="1169711">
                <a:tc>
                  <a:txBody>
                    <a:bodyPr/>
                    <a:lstStyle/>
                    <a:p>
                      <a:r>
                        <a:rPr lang="en-US" sz="1100" b="1" dirty="0"/>
                        <a:t>USP</a:t>
                      </a:r>
                    </a:p>
                  </a:txBody>
                  <a:tcPr>
                    <a:solidFill>
                      <a:schemeClr val="accent3">
                        <a:lumMod val="20000"/>
                        <a:lumOff val="80000"/>
                      </a:schemeClr>
                    </a:solidFill>
                  </a:tcPr>
                </a:tc>
                <a:tc>
                  <a:txBody>
                    <a:bodyPr/>
                    <a:lstStyle/>
                    <a:p>
                      <a:r>
                        <a:rPr lang="en-US" sz="1100" dirty="0"/>
                        <a:t>- </a:t>
                      </a:r>
                      <a:r>
                        <a:rPr lang="en-US" sz="1100" b="1" dirty="0">
                          <a:highlight>
                            <a:srgbClr val="FFFF00"/>
                          </a:highlight>
                        </a:rPr>
                        <a:t>Công </a:t>
                      </a:r>
                      <a:r>
                        <a:rPr lang="en-US" sz="1100" b="1" dirty="0" err="1">
                          <a:highlight>
                            <a:srgbClr val="FFFF00"/>
                          </a:highlight>
                        </a:rPr>
                        <a:t>nghệ</a:t>
                      </a:r>
                      <a:r>
                        <a:rPr lang="en-US" sz="1100" b="1" dirty="0">
                          <a:highlight>
                            <a:srgbClr val="FFFF00"/>
                          </a:highlight>
                        </a:rPr>
                        <a:t> nano </a:t>
                      </a:r>
                      <a:r>
                        <a:rPr lang="en-US" sz="1100" b="1" dirty="0" err="1">
                          <a:highlight>
                            <a:srgbClr val="FFFF00"/>
                          </a:highlight>
                        </a:rPr>
                        <a:t>và</a:t>
                      </a:r>
                      <a:r>
                        <a:rPr lang="en-US" sz="1100" b="1" dirty="0">
                          <a:highlight>
                            <a:srgbClr val="FFFF00"/>
                          </a:highlight>
                        </a:rPr>
                        <a:t> </a:t>
                      </a:r>
                      <a:r>
                        <a:rPr lang="en-US" sz="1100" b="1" dirty="0" err="1">
                          <a:highlight>
                            <a:srgbClr val="FFFF00"/>
                          </a:highlight>
                        </a:rPr>
                        <a:t>lợi</a:t>
                      </a:r>
                      <a:r>
                        <a:rPr lang="en-US" sz="1100" b="1" dirty="0">
                          <a:highlight>
                            <a:srgbClr val="FFFF00"/>
                          </a:highlight>
                        </a:rPr>
                        <a:t> </a:t>
                      </a:r>
                      <a:r>
                        <a:rPr lang="en-US" sz="1100" b="1" dirty="0" err="1">
                          <a:highlight>
                            <a:srgbClr val="FFFF00"/>
                          </a:highlight>
                        </a:rPr>
                        <a:t>khuẩn</a:t>
                      </a:r>
                      <a:r>
                        <a:rPr lang="en-US" sz="1100" dirty="0"/>
                        <a:t> </a:t>
                      </a:r>
                      <a:r>
                        <a:rPr lang="en-US" sz="1100" dirty="0" err="1"/>
                        <a:t>giúp</a:t>
                      </a:r>
                      <a:r>
                        <a:rPr lang="en-US" sz="1100" dirty="0"/>
                        <a:t> </a:t>
                      </a:r>
                      <a:r>
                        <a:rPr lang="en-US" sz="1100" dirty="0" err="1"/>
                        <a:t>hấp</a:t>
                      </a:r>
                      <a:r>
                        <a:rPr lang="en-US" sz="1100" dirty="0"/>
                        <a:t> </a:t>
                      </a:r>
                      <a:r>
                        <a:rPr lang="en-US" sz="1100" dirty="0" err="1"/>
                        <a:t>thụ</a:t>
                      </a:r>
                      <a:r>
                        <a:rPr lang="en-US" sz="1100" dirty="0"/>
                        <a:t> </a:t>
                      </a:r>
                      <a:r>
                        <a:rPr lang="en-US" sz="1100" dirty="0" err="1"/>
                        <a:t>tối</a:t>
                      </a:r>
                      <a:r>
                        <a:rPr lang="en-US" sz="1100" dirty="0"/>
                        <a:t> </a:t>
                      </a:r>
                      <a:r>
                        <a:rPr lang="en-US" sz="1100" dirty="0" err="1"/>
                        <a:t>ưu</a:t>
                      </a:r>
                      <a:r>
                        <a:rPr lang="en-US" sz="1100" dirty="0"/>
                        <a:t>, </a:t>
                      </a:r>
                      <a:r>
                        <a:rPr lang="en-US" sz="1100" dirty="0" err="1"/>
                        <a:t>đặc</a:t>
                      </a:r>
                      <a:r>
                        <a:rPr lang="en-US" sz="1100" dirty="0"/>
                        <a:t> </a:t>
                      </a:r>
                      <a:r>
                        <a:rPr lang="en-US" sz="1100" dirty="0" err="1"/>
                        <a:t>biệt</a:t>
                      </a:r>
                      <a:r>
                        <a:rPr lang="en-US" sz="1100" dirty="0"/>
                        <a:t> </a:t>
                      </a:r>
                      <a:r>
                        <a:rPr lang="en-US" sz="1100" dirty="0" err="1"/>
                        <a:t>phù</a:t>
                      </a:r>
                      <a:r>
                        <a:rPr lang="en-US" sz="1100" dirty="0"/>
                        <a:t> </a:t>
                      </a:r>
                      <a:r>
                        <a:rPr lang="en-US" sz="1100" dirty="0" err="1"/>
                        <a:t>hợp</a:t>
                      </a:r>
                      <a:r>
                        <a:rPr lang="en-US" sz="1100" dirty="0"/>
                        <a:t> </a:t>
                      </a:r>
                      <a:r>
                        <a:rPr lang="en-US" sz="1100" dirty="0" err="1"/>
                        <a:t>cho</a:t>
                      </a:r>
                      <a:r>
                        <a:rPr lang="en-US" sz="1100" dirty="0"/>
                        <a:t> </a:t>
                      </a:r>
                      <a:r>
                        <a:rPr lang="en-US" sz="1100" dirty="0" err="1"/>
                        <a:t>người</a:t>
                      </a:r>
                      <a:r>
                        <a:rPr lang="en-US" sz="1100" dirty="0"/>
                        <a:t> </a:t>
                      </a:r>
                      <a:r>
                        <a:rPr lang="en-US" sz="1100" dirty="0" err="1"/>
                        <a:t>có</a:t>
                      </a:r>
                      <a:r>
                        <a:rPr lang="en-US" sz="1100" dirty="0"/>
                        <a:t> </a:t>
                      </a:r>
                      <a:r>
                        <a:rPr lang="en-US" sz="1100" dirty="0" err="1"/>
                        <a:t>tiêu</a:t>
                      </a:r>
                      <a:r>
                        <a:rPr lang="en-US" sz="1100" dirty="0"/>
                        <a:t> </a:t>
                      </a:r>
                      <a:r>
                        <a:rPr lang="en-US" sz="1100" dirty="0" err="1"/>
                        <a:t>hóa</a:t>
                      </a:r>
                      <a:r>
                        <a:rPr lang="en-US" sz="1100" dirty="0"/>
                        <a:t> </a:t>
                      </a:r>
                      <a:r>
                        <a:rPr lang="en-US" sz="1100" dirty="0" err="1"/>
                        <a:t>kém</a:t>
                      </a:r>
                      <a:endParaRPr lang="en-US" sz="1100" dirty="0"/>
                    </a:p>
                    <a:p>
                      <a:r>
                        <a:rPr lang="en-US" sz="1100" dirty="0"/>
                        <a:t>- </a:t>
                      </a:r>
                      <a:r>
                        <a:rPr lang="en-US" sz="1100" dirty="0" err="1"/>
                        <a:t>Sự</a:t>
                      </a:r>
                      <a:r>
                        <a:rPr lang="en-US" sz="1100" dirty="0"/>
                        <a:t> </a:t>
                      </a:r>
                      <a:r>
                        <a:rPr lang="en-US" sz="1100" dirty="0" err="1"/>
                        <a:t>kết</a:t>
                      </a:r>
                      <a:r>
                        <a:rPr lang="en-US" sz="1100" dirty="0"/>
                        <a:t> </a:t>
                      </a:r>
                      <a:r>
                        <a:rPr lang="en-US" sz="1100" dirty="0" err="1"/>
                        <a:t>hợp</a:t>
                      </a:r>
                      <a:r>
                        <a:rPr lang="en-US" sz="1100" dirty="0"/>
                        <a:t> </a:t>
                      </a:r>
                      <a:r>
                        <a:rPr lang="en-US" sz="1100" dirty="0" err="1"/>
                        <a:t>đa</a:t>
                      </a:r>
                      <a:r>
                        <a:rPr lang="en-US" sz="1100" dirty="0"/>
                        <a:t> </a:t>
                      </a:r>
                      <a:r>
                        <a:rPr lang="en-US" sz="1100" dirty="0" err="1"/>
                        <a:t>thành</a:t>
                      </a:r>
                      <a:r>
                        <a:rPr lang="en-US" sz="1100" dirty="0"/>
                        <a:t> </a:t>
                      </a:r>
                      <a:r>
                        <a:rPr lang="en-US" sz="1100" dirty="0" err="1"/>
                        <a:t>phần</a:t>
                      </a:r>
                      <a:r>
                        <a:rPr lang="en-US" sz="1100" dirty="0"/>
                        <a:t> </a:t>
                      </a:r>
                      <a:r>
                        <a:rPr lang="en-US" sz="1100" dirty="0" err="1"/>
                        <a:t>hỗ</a:t>
                      </a:r>
                      <a:r>
                        <a:rPr lang="en-US" sz="1100" dirty="0"/>
                        <a:t> </a:t>
                      </a:r>
                      <a:r>
                        <a:rPr lang="en-US" sz="1100" dirty="0" err="1"/>
                        <a:t>trợ</a:t>
                      </a:r>
                      <a:r>
                        <a:rPr lang="en-US" sz="1100" dirty="0"/>
                        <a:t> </a:t>
                      </a:r>
                      <a:r>
                        <a:rPr lang="en-US" sz="1100" dirty="0" err="1"/>
                        <a:t>hệ</a:t>
                      </a:r>
                      <a:r>
                        <a:rPr lang="en-US" sz="1100" dirty="0"/>
                        <a:t> </a:t>
                      </a:r>
                      <a:r>
                        <a:rPr lang="en-US" sz="1100" dirty="0" err="1"/>
                        <a:t>vận</a:t>
                      </a:r>
                      <a:r>
                        <a:rPr lang="en-US" sz="1100" dirty="0"/>
                        <a:t> </a:t>
                      </a:r>
                      <a:r>
                        <a:rPr lang="en-US" sz="1100" dirty="0" err="1"/>
                        <a:t>động</a:t>
                      </a:r>
                      <a:r>
                        <a:rPr lang="en-US" sz="1100" dirty="0"/>
                        <a:t> </a:t>
                      </a:r>
                      <a:r>
                        <a:rPr lang="en-US" sz="1100" dirty="0" err="1"/>
                        <a:t>toàn</a:t>
                      </a:r>
                      <a:r>
                        <a:rPr lang="en-US" sz="1100" dirty="0"/>
                        <a:t> </a:t>
                      </a:r>
                      <a:r>
                        <a:rPr lang="en-US" sz="1100" dirty="0" err="1"/>
                        <a:t>diện</a:t>
                      </a:r>
                      <a:endParaRPr lang="en-US" sz="1100" dirty="0"/>
                    </a:p>
                    <a:p>
                      <a:r>
                        <a:rPr lang="en-US" sz="1100" dirty="0"/>
                        <a:t>- </a:t>
                      </a:r>
                      <a:r>
                        <a:rPr lang="en-US" sz="1100" dirty="0" err="1"/>
                        <a:t>Riêng</a:t>
                      </a:r>
                      <a:r>
                        <a:rPr lang="en-US" sz="1100" dirty="0"/>
                        <a:t> </a:t>
                      </a:r>
                      <a:r>
                        <a:rPr lang="en-US" sz="1100" dirty="0" err="1"/>
                        <a:t>về</a:t>
                      </a:r>
                      <a:r>
                        <a:rPr lang="en-US" sz="1100" dirty="0"/>
                        <a:t> </a:t>
                      </a:r>
                      <a:r>
                        <a:rPr lang="en-US" sz="1100" dirty="0" err="1"/>
                        <a:t>khả</a:t>
                      </a:r>
                      <a:r>
                        <a:rPr lang="en-US" sz="1100" dirty="0"/>
                        <a:t> </a:t>
                      </a:r>
                      <a:r>
                        <a:rPr lang="en-US" sz="1100" dirty="0" err="1"/>
                        <a:t>năng</a:t>
                      </a:r>
                      <a:r>
                        <a:rPr lang="en-US" sz="1100" dirty="0"/>
                        <a:t> </a:t>
                      </a:r>
                      <a:r>
                        <a:rPr lang="en-US" sz="1100" dirty="0" err="1"/>
                        <a:t>hỗ</a:t>
                      </a:r>
                      <a:r>
                        <a:rPr lang="en-US" sz="1100" dirty="0"/>
                        <a:t> </a:t>
                      </a:r>
                      <a:r>
                        <a:rPr lang="en-US" sz="1100" dirty="0" err="1"/>
                        <a:t>trợ</a:t>
                      </a:r>
                      <a:r>
                        <a:rPr lang="en-US" sz="1100" dirty="0"/>
                        <a:t> </a:t>
                      </a:r>
                      <a:r>
                        <a:rPr lang="en-US" sz="1100" dirty="0" err="1"/>
                        <a:t>sụn</a:t>
                      </a:r>
                      <a:r>
                        <a:rPr lang="en-US" sz="1100" dirty="0"/>
                        <a:t> </a:t>
                      </a:r>
                      <a:r>
                        <a:rPr lang="en-US" sz="1100" dirty="0" err="1"/>
                        <a:t>khớp</a:t>
                      </a:r>
                      <a:r>
                        <a:rPr lang="en-US" sz="1100" dirty="0"/>
                        <a:t>, </a:t>
                      </a:r>
                      <a:r>
                        <a:rPr lang="en-US" sz="1100" dirty="0" err="1"/>
                        <a:t>sản</a:t>
                      </a:r>
                      <a:r>
                        <a:rPr lang="en-US" sz="1100" dirty="0"/>
                        <a:t> </a:t>
                      </a:r>
                      <a:r>
                        <a:rPr lang="en-US" sz="1100" dirty="0" err="1"/>
                        <a:t>phẩm</a:t>
                      </a:r>
                      <a:r>
                        <a:rPr lang="en-US" sz="1100" dirty="0"/>
                        <a:t> </a:t>
                      </a:r>
                      <a:r>
                        <a:rPr lang="en-US" sz="1100" dirty="0" err="1"/>
                        <a:t>có</a:t>
                      </a:r>
                      <a:r>
                        <a:rPr lang="en-US" sz="1100" dirty="0"/>
                        <a:t> Glucosamine, </a:t>
                      </a:r>
                      <a:r>
                        <a:rPr lang="en-US" sz="1100" dirty="0" err="1"/>
                        <a:t>sụn</a:t>
                      </a:r>
                      <a:r>
                        <a:rPr lang="en-US" sz="1100" dirty="0"/>
                        <a:t> </a:t>
                      </a:r>
                      <a:r>
                        <a:rPr lang="en-US" sz="1100" dirty="0" err="1"/>
                        <a:t>cá</a:t>
                      </a:r>
                      <a:r>
                        <a:rPr lang="en-US" sz="1100" dirty="0"/>
                        <a:t> </a:t>
                      </a:r>
                      <a:r>
                        <a:rPr lang="en-US" sz="1100" dirty="0" err="1"/>
                        <a:t>mập</a:t>
                      </a:r>
                      <a:r>
                        <a:rPr lang="en-US" sz="1100" dirty="0"/>
                        <a:t> (Chondroitin Sulfate), collagen </a:t>
                      </a:r>
                      <a:r>
                        <a:rPr lang="en-US" sz="1100" dirty="0" err="1"/>
                        <a:t>từ</a:t>
                      </a:r>
                      <a:r>
                        <a:rPr lang="en-US" sz="1100" dirty="0"/>
                        <a:t> </a:t>
                      </a:r>
                      <a:r>
                        <a:rPr lang="en-US" sz="1100" dirty="0" err="1"/>
                        <a:t>cá</a:t>
                      </a:r>
                      <a:r>
                        <a:rPr lang="en-US" sz="1100" dirty="0"/>
                        <a:t>, MSM</a:t>
                      </a:r>
                    </a:p>
                  </a:txBody>
                  <a:tcPr/>
                </a:tc>
                <a:tc>
                  <a:txBody>
                    <a:bodyPr/>
                    <a:lstStyle/>
                    <a:p>
                      <a:r>
                        <a:rPr lang="en-US" sz="1100" dirty="0"/>
                        <a:t>- Collagen peptide </a:t>
                      </a:r>
                      <a:r>
                        <a:rPr lang="en-US" sz="1100" dirty="0" err="1"/>
                        <a:t>giúp</a:t>
                      </a:r>
                      <a:r>
                        <a:rPr lang="en-US" sz="1100" dirty="0"/>
                        <a:t> </a:t>
                      </a:r>
                      <a:r>
                        <a:rPr lang="en-US" sz="1100" dirty="0" err="1"/>
                        <a:t>hấp</a:t>
                      </a:r>
                      <a:r>
                        <a:rPr lang="en-US" sz="1100" dirty="0"/>
                        <a:t> </a:t>
                      </a:r>
                      <a:r>
                        <a:rPr lang="en-US" sz="1100" dirty="0" err="1"/>
                        <a:t>thụ</a:t>
                      </a:r>
                      <a:r>
                        <a:rPr lang="en-US" sz="1100" dirty="0"/>
                        <a:t> </a:t>
                      </a:r>
                      <a:r>
                        <a:rPr lang="en-US" sz="1100" dirty="0" err="1"/>
                        <a:t>tối</a:t>
                      </a:r>
                      <a:r>
                        <a:rPr lang="en-US" sz="1100" dirty="0"/>
                        <a:t> </a:t>
                      </a:r>
                      <a:r>
                        <a:rPr lang="en-US" sz="1100" dirty="0" err="1"/>
                        <a:t>ưu</a:t>
                      </a:r>
                      <a:endParaRPr lang="en-US" sz="1100" dirty="0"/>
                    </a:p>
                    <a:p>
                      <a:r>
                        <a:rPr lang="en-US" sz="1100" dirty="0"/>
                        <a:t>- Vitamin C </a:t>
                      </a:r>
                      <a:r>
                        <a:rPr lang="en-US" sz="1100" dirty="0" err="1"/>
                        <a:t>hỗ</a:t>
                      </a:r>
                      <a:r>
                        <a:rPr lang="en-US" sz="1100" dirty="0"/>
                        <a:t> </a:t>
                      </a:r>
                      <a:r>
                        <a:rPr lang="en-US" sz="1100" dirty="0" err="1"/>
                        <a:t>trợ</a:t>
                      </a:r>
                      <a:r>
                        <a:rPr lang="en-US" sz="1100" dirty="0"/>
                        <a:t> </a:t>
                      </a:r>
                      <a:r>
                        <a:rPr lang="en-US" sz="1100" dirty="0" err="1"/>
                        <a:t>tổng</a:t>
                      </a:r>
                      <a:r>
                        <a:rPr lang="en-US" sz="1100" dirty="0"/>
                        <a:t> </a:t>
                      </a:r>
                      <a:r>
                        <a:rPr lang="en-US" sz="1100" dirty="0" err="1"/>
                        <a:t>hợp</a:t>
                      </a:r>
                      <a:r>
                        <a:rPr lang="en-US" sz="1100" dirty="0"/>
                        <a:t> collagen</a:t>
                      </a:r>
                    </a:p>
                    <a:p>
                      <a:r>
                        <a:rPr lang="en-US" sz="1100" dirty="0"/>
                        <a:t>- </a:t>
                      </a:r>
                      <a:r>
                        <a:rPr lang="en-US" sz="1100" dirty="0" err="1"/>
                        <a:t>Chống</a:t>
                      </a:r>
                      <a:r>
                        <a:rPr lang="en-US" sz="1100" dirty="0"/>
                        <a:t> oxy </a:t>
                      </a:r>
                      <a:r>
                        <a:rPr lang="en-US" sz="1100" dirty="0" err="1"/>
                        <a:t>hóa</a:t>
                      </a:r>
                      <a:endParaRPr lang="en-US" sz="1100" dirty="0"/>
                    </a:p>
                  </a:txBody>
                  <a:tcPr/>
                </a:tc>
                <a:extLst>
                  <a:ext uri="{0D108BD9-81ED-4DB2-BD59-A6C34878D82A}">
                    <a16:rowId xmlns:a16="http://schemas.microsoft.com/office/drawing/2014/main" val="2842489612"/>
                  </a:ext>
                </a:extLst>
              </a:tr>
            </a:tbl>
          </a:graphicData>
        </a:graphic>
      </p:graphicFrame>
      <p:sp>
        <p:nvSpPr>
          <p:cNvPr id="3" name="Title 1">
            <a:extLst>
              <a:ext uri="{FF2B5EF4-FFF2-40B4-BE49-F238E27FC236}">
                <a16:creationId xmlns:a16="http://schemas.microsoft.com/office/drawing/2014/main" id="{74059706-51FB-5D1F-01EB-5E3511F09DF0}"/>
              </a:ext>
            </a:extLst>
          </p:cNvPr>
          <p:cNvSpPr txBox="1">
            <a:spLocks/>
          </p:cNvSpPr>
          <p:nvPr/>
        </p:nvSpPr>
        <p:spPr>
          <a:xfrm>
            <a:off x="838200" y="365125"/>
            <a:ext cx="10515600" cy="66278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t>So </a:t>
            </a:r>
            <a:r>
              <a:rPr lang="en-US" sz="3600" b="1" dirty="0" err="1"/>
              <a:t>sánh</a:t>
            </a:r>
            <a:endParaRPr lang="en-US" sz="3600" b="1" dirty="0"/>
          </a:p>
        </p:txBody>
      </p:sp>
      <p:pic>
        <p:nvPicPr>
          <p:cNvPr id="4" name="Google Shape;194;p11" descr="瓶の飲み物&#10;&#10;自動的に生成された説明">
            <a:extLst>
              <a:ext uri="{FF2B5EF4-FFF2-40B4-BE49-F238E27FC236}">
                <a16:creationId xmlns:a16="http://schemas.microsoft.com/office/drawing/2014/main" id="{9C362E4F-28A7-5AD8-082B-36B7550DF2A0}"/>
              </a:ext>
            </a:extLst>
          </p:cNvPr>
          <p:cNvPicPr preferRelativeResize="0"/>
          <p:nvPr/>
        </p:nvPicPr>
        <p:blipFill rotWithShape="1">
          <a:blip r:embed="rId2">
            <a:alphaModFix/>
          </a:blip>
          <a:srcRect/>
          <a:stretch/>
        </p:blipFill>
        <p:spPr>
          <a:xfrm>
            <a:off x="4736593" y="167655"/>
            <a:ext cx="1353312" cy="1125427"/>
          </a:xfrm>
          <a:prstGeom prst="rect">
            <a:avLst/>
          </a:prstGeom>
          <a:noFill/>
          <a:ln>
            <a:noFill/>
          </a:ln>
        </p:spPr>
      </p:pic>
      <p:pic>
        <p:nvPicPr>
          <p:cNvPr id="1026" name="Picture 2">
            <a:extLst>
              <a:ext uri="{FF2B5EF4-FFF2-40B4-BE49-F238E27FC236}">
                <a16:creationId xmlns:a16="http://schemas.microsoft.com/office/drawing/2014/main" id="{3B78E464-EB8E-09A8-9472-5D4B448D4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5883" y="167655"/>
            <a:ext cx="1060997" cy="106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00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3A979F-24D1-E47E-8275-CE7562F14EC5}"/>
              </a:ext>
            </a:extLst>
          </p:cNvPr>
          <p:cNvPicPr>
            <a:picLocks noChangeAspect="1"/>
          </p:cNvPicPr>
          <p:nvPr/>
        </p:nvPicPr>
        <p:blipFill>
          <a:blip r:embed="rId2"/>
          <a:stretch>
            <a:fillRect/>
          </a:stretch>
        </p:blipFill>
        <p:spPr>
          <a:xfrm>
            <a:off x="8088515" y="1436484"/>
            <a:ext cx="3985032" cy="3985032"/>
          </a:xfrm>
          <a:prstGeom prst="rect">
            <a:avLst/>
          </a:prstGeom>
        </p:spPr>
      </p:pic>
      <p:pic>
        <p:nvPicPr>
          <p:cNvPr id="5" name="Picture 4" descr="A close up of a paper&#10;&#10;AI-generated content may be incorrect.">
            <a:extLst>
              <a:ext uri="{FF2B5EF4-FFF2-40B4-BE49-F238E27FC236}">
                <a16:creationId xmlns:a16="http://schemas.microsoft.com/office/drawing/2014/main" id="{8336F7B9-65F1-EEF2-DF75-A733C6105B82}"/>
              </a:ext>
            </a:extLst>
          </p:cNvPr>
          <p:cNvPicPr>
            <a:picLocks noChangeAspect="1"/>
          </p:cNvPicPr>
          <p:nvPr/>
        </p:nvPicPr>
        <p:blipFill>
          <a:blip r:embed="rId3"/>
          <a:stretch>
            <a:fillRect/>
          </a:stretch>
        </p:blipFill>
        <p:spPr>
          <a:xfrm>
            <a:off x="4103483" y="1436484"/>
            <a:ext cx="3985032" cy="3985032"/>
          </a:xfrm>
          <a:prstGeom prst="rect">
            <a:avLst/>
          </a:prstGeom>
        </p:spPr>
      </p:pic>
      <p:pic>
        <p:nvPicPr>
          <p:cNvPr id="7" name="Picture 6">
            <a:extLst>
              <a:ext uri="{FF2B5EF4-FFF2-40B4-BE49-F238E27FC236}">
                <a16:creationId xmlns:a16="http://schemas.microsoft.com/office/drawing/2014/main" id="{92786805-73C7-A8A4-6A06-746B6E6C6453}"/>
              </a:ext>
            </a:extLst>
          </p:cNvPr>
          <p:cNvPicPr>
            <a:picLocks noChangeAspect="1"/>
          </p:cNvPicPr>
          <p:nvPr/>
        </p:nvPicPr>
        <p:blipFill>
          <a:blip r:embed="rId4"/>
          <a:stretch>
            <a:fillRect/>
          </a:stretch>
        </p:blipFill>
        <p:spPr>
          <a:xfrm>
            <a:off x="118452" y="1436484"/>
            <a:ext cx="3985032" cy="3985032"/>
          </a:xfrm>
          <a:prstGeom prst="rect">
            <a:avLst/>
          </a:prstGeom>
        </p:spPr>
      </p:pic>
      <p:sp>
        <p:nvSpPr>
          <p:cNvPr id="8" name="TextBox 7">
            <a:extLst>
              <a:ext uri="{FF2B5EF4-FFF2-40B4-BE49-F238E27FC236}">
                <a16:creationId xmlns:a16="http://schemas.microsoft.com/office/drawing/2014/main" id="{CEF6C9C3-136A-1AFC-DDF0-F04137221F19}"/>
              </a:ext>
            </a:extLst>
          </p:cNvPr>
          <p:cNvSpPr txBox="1"/>
          <p:nvPr/>
        </p:nvSpPr>
        <p:spPr>
          <a:xfrm>
            <a:off x="1465565" y="420624"/>
            <a:ext cx="9260869" cy="646331"/>
          </a:xfrm>
          <a:prstGeom prst="rect">
            <a:avLst/>
          </a:prstGeom>
          <a:noFill/>
        </p:spPr>
        <p:txBody>
          <a:bodyPr wrap="none" rtlCol="0">
            <a:spAutoFit/>
          </a:bodyPr>
          <a:lstStyle/>
          <a:p>
            <a:pPr algn="ctr"/>
            <a:r>
              <a:rPr lang="en-US" sz="3600" b="1" dirty="0" err="1"/>
              <a:t>Giấy</a:t>
            </a:r>
            <a:r>
              <a:rPr lang="en-US" sz="3600" b="1" dirty="0"/>
              <a:t> </a:t>
            </a:r>
            <a:r>
              <a:rPr lang="en-US" sz="3600" b="1" dirty="0" err="1"/>
              <a:t>tờ</a:t>
            </a:r>
            <a:r>
              <a:rPr lang="en-US" sz="3600" b="1" dirty="0"/>
              <a:t> </a:t>
            </a:r>
            <a:r>
              <a:rPr lang="en-US" sz="3600" b="1" dirty="0" err="1"/>
              <a:t>xuất</a:t>
            </a:r>
            <a:r>
              <a:rPr lang="en-US" sz="3600" b="1" dirty="0"/>
              <a:t> </a:t>
            </a:r>
            <a:r>
              <a:rPr lang="en-US" sz="3600" b="1" dirty="0" err="1"/>
              <a:t>xứ</a:t>
            </a:r>
            <a:r>
              <a:rPr lang="en-US" sz="3600" b="1" dirty="0"/>
              <a:t> - </a:t>
            </a:r>
            <a:r>
              <a:rPr lang="en-US" sz="3600" b="1" dirty="0" err="1"/>
              <a:t>kiểm</a:t>
            </a:r>
            <a:r>
              <a:rPr lang="en-US" sz="3600" b="1" dirty="0"/>
              <a:t> </a:t>
            </a:r>
            <a:r>
              <a:rPr lang="en-US" sz="3600" b="1" dirty="0" err="1"/>
              <a:t>nghiệm</a:t>
            </a:r>
            <a:r>
              <a:rPr lang="en-US" sz="3600" b="1" dirty="0"/>
              <a:t> </a:t>
            </a:r>
            <a:r>
              <a:rPr lang="en-US" sz="3600" b="1" dirty="0" err="1"/>
              <a:t>minh</a:t>
            </a:r>
            <a:r>
              <a:rPr lang="en-US" sz="3600" b="1" dirty="0"/>
              <a:t> </a:t>
            </a:r>
            <a:r>
              <a:rPr lang="en-US" sz="3600" b="1" dirty="0" err="1"/>
              <a:t>bạch</a:t>
            </a:r>
            <a:endParaRPr lang="en-US" sz="3600" b="1" dirty="0"/>
          </a:p>
        </p:txBody>
      </p:sp>
    </p:spTree>
    <p:extLst>
      <p:ext uri="{BB962C8B-B14F-4D97-AF65-F5344CB8AC3E}">
        <p14:creationId xmlns:p14="http://schemas.microsoft.com/office/powerpoint/2010/main" val="179094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3773-C0D0-DE4D-5B74-E517ADC088A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A1FD68-4EF7-DA6C-E7F5-FF9DDDD3E890}"/>
              </a:ext>
            </a:extLst>
          </p:cNvPr>
          <p:cNvSpPr txBox="1"/>
          <p:nvPr/>
        </p:nvSpPr>
        <p:spPr>
          <a:xfrm>
            <a:off x="4362192" y="420624"/>
            <a:ext cx="3467616" cy="646331"/>
          </a:xfrm>
          <a:prstGeom prst="rect">
            <a:avLst/>
          </a:prstGeom>
          <a:noFill/>
        </p:spPr>
        <p:txBody>
          <a:bodyPr wrap="none" rtlCol="0">
            <a:spAutoFit/>
          </a:bodyPr>
          <a:lstStyle/>
          <a:p>
            <a:pPr algn="ctr"/>
            <a:r>
              <a:rPr lang="en-US" sz="3600" b="1" dirty="0" err="1"/>
              <a:t>Bằng</a:t>
            </a:r>
            <a:r>
              <a:rPr lang="en-US" sz="3600" b="1" dirty="0"/>
              <a:t> </a:t>
            </a:r>
            <a:r>
              <a:rPr lang="en-US" sz="3600" b="1" dirty="0" err="1"/>
              <a:t>sáng</a:t>
            </a:r>
            <a:r>
              <a:rPr lang="en-US" sz="3600" b="1" dirty="0"/>
              <a:t> </a:t>
            </a:r>
            <a:r>
              <a:rPr lang="en-US" sz="3600" b="1" dirty="0" err="1"/>
              <a:t>chế</a:t>
            </a:r>
            <a:endParaRPr lang="en-US" sz="3600" b="1" dirty="0"/>
          </a:p>
        </p:txBody>
      </p:sp>
      <p:pic>
        <p:nvPicPr>
          <p:cNvPr id="4" name="Picture 3">
            <a:extLst>
              <a:ext uri="{FF2B5EF4-FFF2-40B4-BE49-F238E27FC236}">
                <a16:creationId xmlns:a16="http://schemas.microsoft.com/office/drawing/2014/main" id="{7330C5FA-9A06-C4D6-A42B-0C5F3965D8E5}"/>
              </a:ext>
            </a:extLst>
          </p:cNvPr>
          <p:cNvPicPr>
            <a:picLocks noChangeAspect="1"/>
          </p:cNvPicPr>
          <p:nvPr/>
        </p:nvPicPr>
        <p:blipFill>
          <a:blip r:embed="rId2"/>
          <a:stretch>
            <a:fillRect/>
          </a:stretch>
        </p:blipFill>
        <p:spPr>
          <a:xfrm>
            <a:off x="1465565" y="1325880"/>
            <a:ext cx="4785951" cy="4968140"/>
          </a:xfrm>
          <a:prstGeom prst="rect">
            <a:avLst/>
          </a:prstGeom>
          <a:ln>
            <a:solidFill>
              <a:srgbClr val="B89343"/>
            </a:solidFill>
          </a:ln>
        </p:spPr>
      </p:pic>
      <p:sp>
        <p:nvSpPr>
          <p:cNvPr id="6" name="TextBox 5">
            <a:extLst>
              <a:ext uri="{FF2B5EF4-FFF2-40B4-BE49-F238E27FC236}">
                <a16:creationId xmlns:a16="http://schemas.microsoft.com/office/drawing/2014/main" id="{C19FA58A-5E15-59E0-027A-0E6D097BBC14}"/>
              </a:ext>
            </a:extLst>
          </p:cNvPr>
          <p:cNvSpPr txBox="1"/>
          <p:nvPr/>
        </p:nvSpPr>
        <p:spPr>
          <a:xfrm>
            <a:off x="6428232" y="3440618"/>
            <a:ext cx="4711546" cy="738664"/>
          </a:xfrm>
          <a:prstGeom prst="rect">
            <a:avLst/>
          </a:prstGeom>
          <a:noFill/>
        </p:spPr>
        <p:txBody>
          <a:bodyPr wrap="none" rtlCol="0">
            <a:spAutoFit/>
          </a:bodyPr>
          <a:lstStyle/>
          <a:p>
            <a:r>
              <a:rPr lang="en-US" dirty="0" err="1"/>
              <a:t>Bằng</a:t>
            </a:r>
            <a:r>
              <a:rPr lang="en-US" dirty="0"/>
              <a:t> </a:t>
            </a:r>
            <a:r>
              <a:rPr lang="en-US" dirty="0" err="1"/>
              <a:t>sáng</a:t>
            </a:r>
            <a:r>
              <a:rPr lang="en-US" dirty="0"/>
              <a:t> </a:t>
            </a:r>
            <a:r>
              <a:rPr lang="en-US" dirty="0" err="1"/>
              <a:t>chế</a:t>
            </a:r>
            <a:r>
              <a:rPr lang="en-US" dirty="0"/>
              <a:t>: </a:t>
            </a:r>
            <a:r>
              <a:rPr lang="en-US" b="1" dirty="0"/>
              <a:t>JP3248170B2</a:t>
            </a:r>
          </a:p>
          <a:p>
            <a:r>
              <a:rPr lang="en-US" dirty="0" err="1"/>
              <a:t>Thực</a:t>
            </a:r>
            <a:r>
              <a:rPr lang="en-US" dirty="0"/>
              <a:t> </a:t>
            </a:r>
            <a:r>
              <a:rPr lang="en-US" dirty="0" err="1"/>
              <a:t>phẩm</a:t>
            </a:r>
            <a:r>
              <a:rPr lang="en-US" dirty="0"/>
              <a:t> </a:t>
            </a:r>
            <a:r>
              <a:rPr lang="en-US" dirty="0" err="1"/>
              <a:t>chứa</a:t>
            </a:r>
            <a:r>
              <a:rPr lang="en-US" dirty="0"/>
              <a:t> </a:t>
            </a:r>
            <a:r>
              <a:rPr lang="en-US" dirty="0" err="1"/>
              <a:t>phức</a:t>
            </a:r>
            <a:r>
              <a:rPr lang="en-US" dirty="0"/>
              <a:t> </a:t>
            </a:r>
            <a:r>
              <a:rPr lang="en-US" dirty="0" err="1"/>
              <a:t>hợp</a:t>
            </a:r>
            <a:r>
              <a:rPr lang="en-US" dirty="0"/>
              <a:t> Protein Chondroitin Sulfate</a:t>
            </a:r>
          </a:p>
          <a:p>
            <a:r>
              <a:rPr lang="en-US" b="1" dirty="0">
                <a:hlinkClick r:id="rId3"/>
              </a:rPr>
              <a:t>[Link]</a:t>
            </a:r>
            <a:endParaRPr lang="en-US" b="1" dirty="0"/>
          </a:p>
        </p:txBody>
      </p:sp>
    </p:spTree>
    <p:extLst>
      <p:ext uri="{BB962C8B-B14F-4D97-AF65-F5344CB8AC3E}">
        <p14:creationId xmlns:p14="http://schemas.microsoft.com/office/powerpoint/2010/main" val="336053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9"/>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84" name="Google Shape;284;p1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 name="Google Shape;285;p19"/>
          <p:cNvSpPr/>
          <p:nvPr/>
        </p:nvSpPr>
        <p:spPr>
          <a:xfrm>
            <a:off x="4629992" y="0"/>
            <a:ext cx="7562008" cy="6858000"/>
          </a:xfrm>
          <a:custGeom>
            <a:avLst/>
            <a:gdLst/>
            <a:ahLst/>
            <a:cxnLst/>
            <a:rect l="l" t="t" r="r" b="b"/>
            <a:pathLst>
              <a:path w="7529613" h="6858000" extrusionOk="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B8934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19"/>
          <p:cNvSpPr txBox="1"/>
          <p:nvPr/>
        </p:nvSpPr>
        <p:spPr>
          <a:xfrm>
            <a:off x="5622061" y="762538"/>
            <a:ext cx="5649349" cy="319986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6800">
                <a:solidFill>
                  <a:srgbClr val="FBF9F6"/>
                </a:solidFill>
                <a:latin typeface="Arial"/>
                <a:ea typeface="Arial"/>
                <a:cs typeface="Arial"/>
                <a:sym typeface="Arial"/>
              </a:rPr>
              <a:t>CẢM ƠN MỌI NGƯỜI ĐÃ LẮNG NGHE</a:t>
            </a:r>
            <a:endParaRPr/>
          </a:p>
        </p:txBody>
      </p:sp>
      <p:pic>
        <p:nvPicPr>
          <p:cNvPr id="287" name="Google Shape;287;p19" descr="ロゴ&#10;&#10;自動的に生成された説明"/>
          <p:cNvPicPr preferRelativeResize="0"/>
          <p:nvPr/>
        </p:nvPicPr>
        <p:blipFill rotWithShape="1">
          <a:blip r:embed="rId3">
            <a:alphaModFix/>
          </a:blip>
          <a:srcRect/>
          <a:stretch/>
        </p:blipFill>
        <p:spPr>
          <a:xfrm>
            <a:off x="764988" y="1855337"/>
            <a:ext cx="3368969" cy="3147326"/>
          </a:xfrm>
          <a:prstGeom prst="rect">
            <a:avLst/>
          </a:prstGeom>
          <a:noFill/>
          <a:ln>
            <a:noFill/>
          </a:ln>
        </p:spPr>
      </p:pic>
      <p:sp>
        <p:nvSpPr>
          <p:cNvPr id="288" name="Google Shape;288;p19"/>
          <p:cNvSpPr/>
          <p:nvPr/>
        </p:nvSpPr>
        <p:spPr>
          <a:xfrm>
            <a:off x="5717682" y="4043302"/>
            <a:ext cx="5303520" cy="27432"/>
          </a:xfrm>
          <a:custGeom>
            <a:avLst/>
            <a:gdLst/>
            <a:ahLst/>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cmpd="sng">
            <a:solidFill>
              <a:srgbClr val="FBF9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9" name="Google Shape;289;p19" descr="テキスト, アイコン&#10;&#10;自動的に生成された説明"/>
          <p:cNvPicPr preferRelativeResize="0"/>
          <p:nvPr/>
        </p:nvPicPr>
        <p:blipFill rotWithShape="1">
          <a:blip r:embed="rId4">
            <a:alphaModFix/>
          </a:blip>
          <a:srcRect/>
          <a:stretch/>
        </p:blipFill>
        <p:spPr>
          <a:xfrm>
            <a:off x="1075019" y="5271516"/>
            <a:ext cx="2544589" cy="4886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2"/>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3" name="Google Shape;103;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4" name="Google Shape;104;p2"/>
          <p:cNvSpPr/>
          <p:nvPr/>
        </p:nvSpPr>
        <p:spPr>
          <a:xfrm>
            <a:off x="6658969" y="1168517"/>
            <a:ext cx="4889565" cy="4424065"/>
          </a:xfrm>
          <a:custGeom>
            <a:avLst/>
            <a:gdLst/>
            <a:ahLst/>
            <a:cxnLst/>
            <a:rect l="l" t="t" r="r" b="b"/>
            <a:pathLst>
              <a:path w="5531319" h="4424065" extrusionOk="0">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D78B1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 name="Google Shape;105;p2"/>
          <p:cNvSpPr txBox="1">
            <a:spLocks noGrp="1"/>
          </p:cNvSpPr>
          <p:nvPr>
            <p:ph type="title"/>
          </p:nvPr>
        </p:nvSpPr>
        <p:spPr>
          <a:xfrm>
            <a:off x="7156149" y="2447175"/>
            <a:ext cx="3971495" cy="1866748"/>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FFFFFF"/>
              </a:buClr>
              <a:buSzPts val="5800"/>
              <a:buFont typeface="Times"/>
              <a:buNone/>
            </a:pPr>
            <a:r>
              <a:rPr lang="en-US" sz="5800">
                <a:solidFill>
                  <a:srgbClr val="FFFFFF"/>
                </a:solidFill>
                <a:latin typeface="Times"/>
                <a:ea typeface="Times"/>
                <a:cs typeface="Times"/>
                <a:sym typeface="Times"/>
              </a:rPr>
              <a:t>SỤN CÁ MẬP</a:t>
            </a:r>
            <a:endParaRPr/>
          </a:p>
        </p:txBody>
      </p:sp>
      <p:sp>
        <p:nvSpPr>
          <p:cNvPr id="106" name="Google Shape;106;p2"/>
          <p:cNvSpPr/>
          <p:nvPr/>
        </p:nvSpPr>
        <p:spPr>
          <a:xfrm>
            <a:off x="8005874" y="4409267"/>
            <a:ext cx="3242551" cy="27432"/>
          </a:xfrm>
          <a:custGeom>
            <a:avLst/>
            <a:gdLst/>
            <a:ahLst/>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D78B10"/>
          </a:solidFill>
          <a:ln w="38100" cap="rnd" cmpd="sng">
            <a:solidFill>
              <a:srgbClr val="D78B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7" name="Google Shape;107;p2" descr="瓶の飲み物&#10;&#10;自動的に生成された説明"/>
          <p:cNvPicPr preferRelativeResize="0">
            <a:picLocks noGrp="1"/>
          </p:cNvPicPr>
          <p:nvPr>
            <p:ph type="body" idx="1"/>
          </p:nvPr>
        </p:nvPicPr>
        <p:blipFill rotWithShape="1">
          <a:blip r:embed="rId3">
            <a:alphaModFix/>
          </a:blip>
          <a:srcRect/>
          <a:stretch/>
        </p:blipFill>
        <p:spPr>
          <a:xfrm>
            <a:off x="2472942" y="530621"/>
            <a:ext cx="5448327" cy="5448327"/>
          </a:xfrm>
          <a:prstGeom prst="rect">
            <a:avLst/>
          </a:prstGeom>
          <a:noFill/>
          <a:ln>
            <a:noFill/>
          </a:ln>
        </p:spPr>
      </p:pic>
      <p:pic>
        <p:nvPicPr>
          <p:cNvPr id="108" name="Google Shape;108;p2" descr="ロゴ&#10;&#10;自動的に生成された説明"/>
          <p:cNvPicPr preferRelativeResize="0"/>
          <p:nvPr/>
        </p:nvPicPr>
        <p:blipFill rotWithShape="1">
          <a:blip r:embed="rId4">
            <a:alphaModFix/>
          </a:blip>
          <a:srcRect/>
          <a:stretch/>
        </p:blipFill>
        <p:spPr>
          <a:xfrm>
            <a:off x="905406" y="5812727"/>
            <a:ext cx="806201" cy="753162"/>
          </a:xfrm>
          <a:prstGeom prst="rect">
            <a:avLst/>
          </a:prstGeom>
          <a:noFill/>
          <a:ln>
            <a:noFill/>
          </a:ln>
        </p:spPr>
      </p:pic>
      <p:pic>
        <p:nvPicPr>
          <p:cNvPr id="109" name="Google Shape;109;p2" descr="テキスト, アイコン&#10;&#10;自動的に生成された説明"/>
          <p:cNvPicPr preferRelativeResize="0"/>
          <p:nvPr/>
        </p:nvPicPr>
        <p:blipFill rotWithShape="1">
          <a:blip r:embed="rId5">
            <a:alphaModFix/>
          </a:blip>
          <a:srcRect/>
          <a:stretch/>
        </p:blipFill>
        <p:spPr>
          <a:xfrm>
            <a:off x="1853993" y="5978948"/>
            <a:ext cx="2319077" cy="445329"/>
          </a:xfrm>
          <a:prstGeom prst="rect">
            <a:avLst/>
          </a:prstGeom>
          <a:noFill/>
          <a:ln>
            <a:noFill/>
          </a:ln>
        </p:spPr>
      </p:pic>
      <p:sp>
        <p:nvSpPr>
          <p:cNvPr id="110" name="Google Shape;110;p2"/>
          <p:cNvSpPr/>
          <p:nvPr/>
        </p:nvSpPr>
        <p:spPr>
          <a:xfrm>
            <a:off x="575461" y="879052"/>
            <a:ext cx="2945080" cy="570016"/>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SỤN CÁ MẬP</a:t>
            </a:r>
            <a:endParaRPr sz="1800">
              <a:solidFill>
                <a:schemeClr val="lt1"/>
              </a:solidFill>
              <a:latin typeface="Arial"/>
              <a:ea typeface="Arial"/>
              <a:cs typeface="Arial"/>
              <a:sym typeface="Arial"/>
            </a:endParaRPr>
          </a:p>
        </p:txBody>
      </p:sp>
      <p:sp>
        <p:nvSpPr>
          <p:cNvPr id="111" name="Google Shape;111;p2"/>
          <p:cNvSpPr/>
          <p:nvPr/>
        </p:nvSpPr>
        <p:spPr>
          <a:xfrm>
            <a:off x="589249" y="1735060"/>
            <a:ext cx="2945080" cy="570016"/>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GLUCOSAMIN</a:t>
            </a:r>
            <a:endParaRPr sz="1800">
              <a:solidFill>
                <a:schemeClr val="lt1"/>
              </a:solidFill>
              <a:latin typeface="Arial"/>
              <a:ea typeface="Arial"/>
              <a:cs typeface="Arial"/>
              <a:sym typeface="Arial"/>
            </a:endParaRPr>
          </a:p>
        </p:txBody>
      </p:sp>
      <p:sp>
        <p:nvSpPr>
          <p:cNvPr id="112" name="Google Shape;112;p2"/>
          <p:cNvSpPr/>
          <p:nvPr/>
        </p:nvSpPr>
        <p:spPr>
          <a:xfrm>
            <a:off x="583804" y="2652428"/>
            <a:ext cx="2945080" cy="570016"/>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BCAA</a:t>
            </a:r>
            <a:endParaRPr sz="1800">
              <a:solidFill>
                <a:schemeClr val="lt1"/>
              </a:solidFill>
              <a:latin typeface="Arial"/>
              <a:ea typeface="Arial"/>
              <a:cs typeface="Arial"/>
              <a:sym typeface="Arial"/>
            </a:endParaRPr>
          </a:p>
        </p:txBody>
      </p:sp>
      <p:sp>
        <p:nvSpPr>
          <p:cNvPr id="113" name="Google Shape;113;p2"/>
          <p:cNvSpPr/>
          <p:nvPr/>
        </p:nvSpPr>
        <p:spPr>
          <a:xfrm>
            <a:off x="583804" y="3487754"/>
            <a:ext cx="2945080" cy="570016"/>
          </a:xfrm>
          <a:prstGeom prst="roundRect">
            <a:avLst>
              <a:gd name="adj" fmla="val 16667"/>
            </a:avLst>
          </a:prstGeom>
          <a:solidFill>
            <a:srgbClr val="F4B08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MSM</a:t>
            </a:r>
            <a:endParaRPr sz="1800">
              <a:solidFill>
                <a:schemeClr val="lt1"/>
              </a:solidFill>
              <a:latin typeface="Arial"/>
              <a:ea typeface="Arial"/>
              <a:cs typeface="Arial"/>
              <a:sym typeface="Arial"/>
            </a:endParaRPr>
          </a:p>
        </p:txBody>
      </p:sp>
      <p:sp>
        <p:nvSpPr>
          <p:cNvPr id="114" name="Google Shape;114;p2"/>
          <p:cNvSpPr/>
          <p:nvPr/>
        </p:nvSpPr>
        <p:spPr>
          <a:xfrm>
            <a:off x="583804" y="4303383"/>
            <a:ext cx="2945080" cy="570016"/>
          </a:xfrm>
          <a:prstGeom prst="roundRect">
            <a:avLst>
              <a:gd name="adj" fmla="val 16667"/>
            </a:avLst>
          </a:prstGeom>
          <a:solidFill>
            <a:srgbClr val="F4B08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CPP</a:t>
            </a:r>
            <a:endParaRPr sz="1800">
              <a:solidFill>
                <a:schemeClr val="lt1"/>
              </a:solidFill>
              <a:latin typeface="Arial"/>
              <a:ea typeface="Arial"/>
              <a:cs typeface="Arial"/>
              <a:sym typeface="Arial"/>
            </a:endParaRPr>
          </a:p>
        </p:txBody>
      </p:sp>
      <p:sp>
        <p:nvSpPr>
          <p:cNvPr id="115" name="Google Shape;115;p2"/>
          <p:cNvSpPr/>
          <p:nvPr/>
        </p:nvSpPr>
        <p:spPr>
          <a:xfrm>
            <a:off x="583804" y="5118499"/>
            <a:ext cx="2945080" cy="570016"/>
          </a:xfrm>
          <a:prstGeom prst="roundRect">
            <a:avLst>
              <a:gd name="adj" fmla="val 16667"/>
            </a:avLst>
          </a:prstGeom>
          <a:solidFill>
            <a:srgbClr val="F4B08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lợi khuẩn </a:t>
            </a: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p:tgtEl>
                                          <p:spTgt spid="1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5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400"/>
              <a:buFont typeface="Times"/>
              <a:buNone/>
            </a:pPr>
            <a:r>
              <a:rPr lang="en-US">
                <a:latin typeface="Times"/>
                <a:ea typeface="Times"/>
                <a:cs typeface="Times"/>
                <a:sym typeface="Times"/>
              </a:rPr>
              <a:t>SỤN VI CÁ MẬP </a:t>
            </a:r>
            <a:br>
              <a:rPr lang="en-US">
                <a:latin typeface="Times"/>
                <a:ea typeface="Times"/>
                <a:cs typeface="Times"/>
                <a:sym typeface="Times"/>
              </a:rPr>
            </a:br>
            <a:r>
              <a:rPr lang="en-US">
                <a:latin typeface="Times"/>
                <a:ea typeface="Times"/>
                <a:cs typeface="Times"/>
                <a:sym typeface="Times"/>
              </a:rPr>
              <a:t>(chondroitin và collagen loại II)</a:t>
            </a:r>
            <a:endParaRPr>
              <a:latin typeface="Times"/>
              <a:ea typeface="Times"/>
              <a:cs typeface="Times"/>
              <a:sym typeface="Times"/>
            </a:endParaRPr>
          </a:p>
        </p:txBody>
      </p:sp>
      <p:sp>
        <p:nvSpPr>
          <p:cNvPr id="121" name="Google Shape;121;p3"/>
          <p:cNvSpPr/>
          <p:nvPr/>
        </p:nvSpPr>
        <p:spPr>
          <a:xfrm>
            <a:off x="838199" y="1895772"/>
            <a:ext cx="105155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a:solidFill>
                  <a:srgbClr val="333333"/>
                </a:solidFill>
                <a:latin typeface="Helvetica Neue"/>
                <a:ea typeface="Helvetica Neue"/>
                <a:cs typeface="Helvetica Neue"/>
                <a:sym typeface="Helvetica Neue"/>
              </a:rPr>
              <a:t>Chondroitin Sulfate</a:t>
            </a:r>
            <a:r>
              <a:rPr lang="en-US" sz="1800" b="0" i="0" u="none" strike="noStrike">
                <a:solidFill>
                  <a:srgbClr val="333333"/>
                </a:solidFill>
                <a:latin typeface="Helvetica Neue"/>
                <a:ea typeface="Helvetica Neue"/>
                <a:cs typeface="Helvetica Neue"/>
                <a:sym typeface="Helvetica Neue"/>
              </a:rPr>
              <a:t> là một hợp chất có trong thành phần của sụn cá, vây cá và các chất nền hữu cơ trong xương của động vật</a:t>
            </a:r>
            <a:endParaRPr sz="1800">
              <a:solidFill>
                <a:schemeClr val="dk1"/>
              </a:solidFill>
              <a:latin typeface="Arial"/>
              <a:ea typeface="Arial"/>
              <a:cs typeface="Arial"/>
              <a:sym typeface="Arial"/>
            </a:endParaRPr>
          </a:p>
        </p:txBody>
      </p:sp>
      <p:sp>
        <p:nvSpPr>
          <p:cNvPr id="122" name="Google Shape;122;p3"/>
          <p:cNvSpPr/>
          <p:nvPr/>
        </p:nvSpPr>
        <p:spPr>
          <a:xfrm>
            <a:off x="838198" y="2614613"/>
            <a:ext cx="1051559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333333"/>
                </a:solidFill>
                <a:latin typeface="Helvetica Neue"/>
                <a:ea typeface="Helvetica Neue"/>
                <a:cs typeface="Helvetica Neue"/>
                <a:sym typeface="Helvetica Neue"/>
              </a:rPr>
              <a:t>Như đã biết, nước đóng vai trò quan trọng đối với bất kỳ cơ thể sống nào bởi nó là chất trung chuyển dinh dưỡng cũng như oxy đi khắp cơ thể, giúp điều tiết nhiệt độ cơ thể, bôi trơn và tham gia vào quá trình trao đổi chất. Chondroitin Sulfate lưu trữ nước và khi cần thiết thì cung cấp cho tất cả các mô.</a:t>
            </a:r>
            <a:endParaRPr sz="1800">
              <a:solidFill>
                <a:schemeClr val="dk1"/>
              </a:solidFill>
              <a:latin typeface="Arial"/>
              <a:ea typeface="Arial"/>
              <a:cs typeface="Arial"/>
              <a:sym typeface="Arial"/>
            </a:endParaRPr>
          </a:p>
        </p:txBody>
      </p:sp>
      <p:sp>
        <p:nvSpPr>
          <p:cNvPr id="123" name="Google Shape;123;p3"/>
          <p:cNvSpPr/>
          <p:nvPr/>
        </p:nvSpPr>
        <p:spPr>
          <a:xfrm>
            <a:off x="838198" y="3723204"/>
            <a:ext cx="1051559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sng" strike="noStrike">
                <a:solidFill>
                  <a:srgbClr val="0066A6"/>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Chondroitin Sulfate</a:t>
            </a:r>
            <a:r>
              <a:rPr lang="en-US" sz="1800" b="0" i="0" u="none" strike="noStrike">
                <a:solidFill>
                  <a:srgbClr val="333333"/>
                </a:solidFill>
                <a:latin typeface="Helvetica Neue"/>
                <a:ea typeface="Helvetica Neue"/>
                <a:cs typeface="Helvetica Neue"/>
                <a:sym typeface="Helvetica Neue"/>
              </a:rPr>
              <a:t> có thể tìm thấy ở nhiều vị trí trong cơ thể con người, tuy nhiên nơi chứa nhiều Chondroitin Sulfate nhất chính là sụn (chiếm tới 40% khối lượng sụn khô). Chondroitin Sulfate có trong khoảng 70 - 80% chất nhờn ở sụn tươi.</a:t>
            </a:r>
            <a:endParaRPr sz="1800">
              <a:solidFill>
                <a:schemeClr val="dk1"/>
              </a:solidFill>
              <a:latin typeface="Arial"/>
              <a:ea typeface="Arial"/>
              <a:cs typeface="Arial"/>
              <a:sym typeface="Arial"/>
            </a:endParaRPr>
          </a:p>
        </p:txBody>
      </p:sp>
      <p:sp>
        <p:nvSpPr>
          <p:cNvPr id="124" name="Google Shape;124;p3"/>
          <p:cNvSpPr/>
          <p:nvPr/>
        </p:nvSpPr>
        <p:spPr>
          <a:xfrm>
            <a:off x="838197" y="4646534"/>
            <a:ext cx="1051559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a:solidFill>
                  <a:srgbClr val="333333"/>
                </a:solidFill>
                <a:latin typeface="Helvetica Neue"/>
                <a:ea typeface="Helvetica Neue"/>
                <a:cs typeface="Helvetica Neue"/>
                <a:sym typeface="Helvetica Neue"/>
              </a:rPr>
              <a:t>Chondroitin Sulfate</a:t>
            </a:r>
            <a:r>
              <a:rPr lang="en-US" sz="1800" b="0" i="0" u="none" strike="noStrike">
                <a:solidFill>
                  <a:srgbClr val="333333"/>
                </a:solidFill>
                <a:latin typeface="Helvetica Neue"/>
                <a:ea typeface="Helvetica Neue"/>
                <a:cs typeface="Helvetica Neue"/>
                <a:sym typeface="Helvetica Neue"/>
              </a:rPr>
              <a:t> đóng vai trò như nguyên liệu chính trong quá trình tái tạo mô </a:t>
            </a:r>
            <a:r>
              <a:rPr lang="en-US" sz="1800" b="1" i="0" u="none" strike="noStrike">
                <a:solidFill>
                  <a:srgbClr val="333333"/>
                </a:solidFill>
                <a:latin typeface="Helvetica Neue"/>
                <a:ea typeface="Helvetica Neue"/>
                <a:cs typeface="Helvetica Neue"/>
                <a:sym typeface="Helvetica Neue"/>
              </a:rPr>
              <a:t>sụn khớp</a:t>
            </a:r>
            <a:r>
              <a:rPr lang="en-US" sz="1800" b="0" i="0" u="none" strike="noStrike">
                <a:solidFill>
                  <a:srgbClr val="333333"/>
                </a:solidFill>
                <a:latin typeface="Helvetica Neue"/>
                <a:ea typeface="Helvetica Neue"/>
                <a:cs typeface="Helvetica Neue"/>
                <a:sym typeface="Helvetica Neue"/>
              </a:rPr>
              <a:t> và xương. Nó tham gia vào cấu trúc màng tế bào, đồng thời có trong thành phần sợi chun tại các mạch máu lớn và chiếm tỷ lệ cao trong chất cơ bản ở mô sụn và xương. Chondroitin Sulfate không chỉ đảm bảo độ chắc mà còn tạo tính đàn hồi cho sụn xương.</a:t>
            </a:r>
            <a:endParaRPr sz="1800">
              <a:solidFill>
                <a:schemeClr val="dk1"/>
              </a:solidFill>
              <a:latin typeface="Arial"/>
              <a:ea typeface="Arial"/>
              <a:cs typeface="Arial"/>
              <a:sym typeface="Arial"/>
            </a:endParaRPr>
          </a:p>
        </p:txBody>
      </p:sp>
      <p:sp>
        <p:nvSpPr>
          <p:cNvPr id="125" name="Google Shape;125;p3"/>
          <p:cNvSpPr/>
          <p:nvPr/>
        </p:nvSpPr>
        <p:spPr>
          <a:xfrm>
            <a:off x="838197" y="5852141"/>
            <a:ext cx="1067753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sng" strike="noStrike">
                <a:solidFill>
                  <a:srgbClr val="333333"/>
                </a:solidFill>
                <a:latin typeface="Helvetica Neue"/>
                <a:ea typeface="Helvetica Neue"/>
                <a:cs typeface="Helvetica Neue"/>
                <a:sym typeface="Helvetica Neue"/>
              </a:rPr>
              <a:t>Giảm tình trạng cứng khớp </a:t>
            </a:r>
            <a:r>
              <a:rPr lang="en-US" sz="1800" b="0" i="0" u="none" strike="noStrike">
                <a:solidFill>
                  <a:srgbClr val="333333"/>
                </a:solidFill>
                <a:latin typeface="Helvetica Neue"/>
                <a:ea typeface="Helvetica Neue"/>
                <a:cs typeface="Helvetica Neue"/>
                <a:sym typeface="Helvetica Neue"/>
              </a:rPr>
              <a:t>cũng là một trong những lợi ích của Chondroitin Sulfate bởi hoạt chất này có thể giúp tăng cường sản xuất dịch khớp, từ đó </a:t>
            </a:r>
            <a:r>
              <a:rPr lang="en-US" sz="1800" b="1" i="0" u="sng" strike="noStrike">
                <a:solidFill>
                  <a:srgbClr val="333333"/>
                </a:solidFill>
                <a:latin typeface="Helvetica Neue"/>
                <a:ea typeface="Helvetica Neue"/>
                <a:cs typeface="Helvetica Neue"/>
                <a:sym typeface="Helvetica Neue"/>
              </a:rPr>
              <a:t>giữ cho khớp được linh hoạt</a:t>
            </a:r>
            <a:r>
              <a:rPr lang="en-US" sz="1800" b="0" i="0" u="none" strike="noStrike">
                <a:solidFill>
                  <a:srgbClr val="333333"/>
                </a:solidFill>
                <a:latin typeface="Helvetica Neue"/>
                <a:ea typeface="Helvetica Neue"/>
                <a:cs typeface="Helvetica Neue"/>
                <a:sym typeface="Helvetica Neue"/>
              </a:rPr>
              <a:t>, đồng thời kiểm soát được các phản ứng viêm cơ.</a:t>
            </a:r>
            <a:endParaRPr sz="1800">
              <a:solidFill>
                <a:schemeClr val="dk1"/>
              </a:solidFill>
              <a:latin typeface="Arial"/>
              <a:ea typeface="Arial"/>
              <a:cs typeface="Arial"/>
              <a:sym typeface="Arial"/>
            </a:endParaRPr>
          </a:p>
        </p:txBody>
      </p:sp>
      <p:pic>
        <p:nvPicPr>
          <p:cNvPr id="126" name="Google Shape;126;p3" descr="ロゴ&#10;&#10;自動的に生成された説明"/>
          <p:cNvPicPr preferRelativeResize="0"/>
          <p:nvPr/>
        </p:nvPicPr>
        <p:blipFill rotWithShape="1">
          <a:blip r:embed="rId4">
            <a:alphaModFix/>
          </a:blip>
          <a:srcRect/>
          <a:stretch/>
        </p:blipFill>
        <p:spPr>
          <a:xfrm>
            <a:off x="9496753" y="564516"/>
            <a:ext cx="476690" cy="445329"/>
          </a:xfrm>
          <a:prstGeom prst="rect">
            <a:avLst/>
          </a:prstGeom>
          <a:noFill/>
          <a:ln>
            <a:noFill/>
          </a:ln>
        </p:spPr>
      </p:pic>
      <p:pic>
        <p:nvPicPr>
          <p:cNvPr id="127" name="Google Shape;127;p3" descr="テキスト, アイコン&#10;&#10;自動的に生成された説明"/>
          <p:cNvPicPr preferRelativeResize="0"/>
          <p:nvPr/>
        </p:nvPicPr>
        <p:blipFill rotWithShape="1">
          <a:blip r:embed="rId5">
            <a:alphaModFix/>
          </a:blip>
          <a:srcRect/>
          <a:stretch/>
        </p:blipFill>
        <p:spPr>
          <a:xfrm>
            <a:off x="10034336" y="650791"/>
            <a:ext cx="1319457" cy="253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5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fade">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par>
                                <p:cTn id="28" presetID="10" presetClass="entr" presetSubtype="0" fill="hold" nodeType="with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p:nvPr/>
        </p:nvSpPr>
        <p:spPr>
          <a:xfrm>
            <a:off x="723899" y="1778807"/>
            <a:ext cx="10744201"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a:solidFill>
                  <a:srgbClr val="202122"/>
                </a:solidFill>
                <a:latin typeface="Times"/>
                <a:ea typeface="Times"/>
                <a:cs typeface="Times"/>
                <a:sym typeface="Times"/>
              </a:rPr>
              <a:t>Collagen loại II</a:t>
            </a:r>
            <a:r>
              <a:rPr lang="en-US" sz="1800" b="0" i="0" u="none" strike="noStrike">
                <a:solidFill>
                  <a:srgbClr val="202122"/>
                </a:solidFill>
                <a:latin typeface="Times"/>
                <a:ea typeface="Times"/>
                <a:cs typeface="Times"/>
                <a:sym typeface="Times"/>
              </a:rPr>
              <a:t> là thành phần chính cấu tạo cho sụn khớp và giữ vai trò quan trọng đối với sức khoẻ của hệ xương. </a:t>
            </a:r>
            <a:endParaRPr/>
          </a:p>
          <a:p>
            <a:pPr marL="0" marR="0" lvl="0" indent="0" algn="l" rtl="0">
              <a:spcBef>
                <a:spcPts val="0"/>
              </a:spcBef>
              <a:spcAft>
                <a:spcPts val="0"/>
              </a:spcAft>
              <a:buNone/>
            </a:pPr>
            <a:r>
              <a:rPr lang="en-US" sz="1800">
                <a:solidFill>
                  <a:srgbClr val="202122"/>
                </a:solidFill>
                <a:latin typeface="Times"/>
                <a:ea typeface="Times"/>
                <a:cs typeface="Times"/>
                <a:sym typeface="Times"/>
              </a:rPr>
              <a:t>Collagen loại II</a:t>
            </a:r>
            <a:r>
              <a:rPr lang="en-US" sz="1800" b="0" i="0" u="none" strike="noStrike">
                <a:solidFill>
                  <a:srgbClr val="202122"/>
                </a:solidFill>
                <a:latin typeface="Times"/>
                <a:ea typeface="Times"/>
                <a:cs typeface="Times"/>
                <a:sym typeface="Times"/>
              </a:rPr>
              <a:t> </a:t>
            </a:r>
            <a:r>
              <a:rPr lang="en-US" sz="1800">
                <a:solidFill>
                  <a:srgbClr val="202122"/>
                </a:solidFill>
                <a:latin typeface="Times"/>
                <a:ea typeface="Times"/>
                <a:cs typeface="Times"/>
                <a:sym typeface="Times"/>
              </a:rPr>
              <a:t>c</a:t>
            </a:r>
            <a:r>
              <a:rPr lang="en-US" sz="1800" b="0" i="0" u="none" strike="noStrike">
                <a:solidFill>
                  <a:srgbClr val="202122"/>
                </a:solidFill>
                <a:latin typeface="Times"/>
                <a:ea typeface="Times"/>
                <a:cs typeface="Times"/>
                <a:sym typeface="Times"/>
              </a:rPr>
              <a:t>hiếm 90% lượng collagen ở sụn khớp, và 50% lượng protein của sụn. Collagen loại II góp phần tăng sức mạnh và sự dẻo dai của sụn.</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Khi Collagen 2 bị thiếu hụt hoặc thương tổn sẽ khiến sụn khớp bị biến dạng và lão hóa nhanh chóng.</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Tác dụng của collagen loại 2 đối với xương khớp </a:t>
            </a:r>
            <a:endParaRPr/>
          </a:p>
          <a:p>
            <a:pPr marL="342900" marR="0" lvl="0" indent="-342900" algn="l" rtl="0">
              <a:spcBef>
                <a:spcPts val="0"/>
              </a:spcBef>
              <a:spcAft>
                <a:spcPts val="0"/>
              </a:spcAft>
              <a:buClr>
                <a:schemeClr val="dk1"/>
              </a:buClr>
              <a:buSzPts val="1800"/>
              <a:buFont typeface="Times"/>
              <a:buAutoNum type="arabicPeriod"/>
            </a:pPr>
            <a:r>
              <a:rPr lang="en-US" sz="1800" b="1" u="sng">
                <a:solidFill>
                  <a:schemeClr val="dk1"/>
                </a:solidFill>
                <a:latin typeface="Times"/>
                <a:ea typeface="Times"/>
                <a:cs typeface="Times"/>
                <a:sym typeface="Times"/>
              </a:rPr>
              <a:t>Duy trì độ bền chắc của sụn khớp </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Collagen type II cung cấp những chất thiết yếu giúp nuôi dưỡng và duy trì độ bền chắc, dẻo dai cho sụn khớp. Đồng thời, Collagen Type 2 kiến tạo lớp sụn khớp vững vàng giúp bảo vệ các đầu khớp xương an toàn, từ đó xương có thể chuyển động một cách trơn tru và linh hoạt.</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2. </a:t>
            </a:r>
            <a:r>
              <a:rPr lang="en-US" sz="1800" b="1" u="sng">
                <a:solidFill>
                  <a:schemeClr val="dk1"/>
                </a:solidFill>
                <a:latin typeface="Times"/>
                <a:ea typeface="Times"/>
                <a:cs typeface="Times"/>
                <a:sym typeface="Times"/>
              </a:rPr>
              <a:t>Tái tạo tế bào sụn khớp </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Trong khi Chondroitin và Glucosamine - Các chất tự nhiên trong cơ thể có khả năng chuyển hóa dinh dưỡng và nước nuôi sụn khớp, thì Collagen 2 có tác dụng hỗ trợ tái tạo tế bào sụn khớp.</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Ngoài ra, Collagen Type 2 còn được cho là chất trung gian kích thích cơ chế tự sản xuất chất chống đau, chống sưng của cơ thể giúp phòng chống viêm xương khớp.</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Nếu bị thiếu hụt Collagen 2 thì hệ xương khớp của chúng ta sẽ phải đối mặt với nhiều vấn đề như đau nhức, tê mỏi, sưng viêm, thoái hóa… Đó là lý do giải thích vì sao cần phải bổ sung Collagen 2 thường xuyên cho cơ thể để hỗ trợ tái tạo sụn bị hư tổn và ngăn chặn sự bào mòn của sụn trước gốc tự do.</a:t>
            </a:r>
            <a:endParaRPr/>
          </a:p>
          <a:p>
            <a:pPr marL="0" marR="0" lvl="0" indent="0" algn="l" rtl="0">
              <a:spcBef>
                <a:spcPts val="0"/>
              </a:spcBef>
              <a:spcAft>
                <a:spcPts val="0"/>
              </a:spcAft>
              <a:buNone/>
            </a:pPr>
            <a:endParaRPr sz="1800" b="0" i="0" u="none" strike="noStrike">
              <a:solidFill>
                <a:srgbClr val="202122"/>
              </a:solidFill>
              <a:latin typeface="Times"/>
              <a:ea typeface="Times"/>
              <a:cs typeface="Times"/>
              <a:sym typeface="Times"/>
            </a:endParaRPr>
          </a:p>
        </p:txBody>
      </p:sp>
      <p:sp>
        <p:nvSpPr>
          <p:cNvPr id="133" name="Google Shape;133;p4"/>
          <p:cNvSpPr txBox="1"/>
          <p:nvPr/>
        </p:nvSpPr>
        <p:spPr>
          <a:xfrm>
            <a:off x="854710" y="1070921"/>
            <a:ext cx="476925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a:ea typeface="Times"/>
                <a:cs typeface="Times"/>
                <a:sym typeface="Times"/>
              </a:rPr>
              <a:t>COLLAGEN LOẠI II</a:t>
            </a:r>
            <a:endParaRPr sz="4000">
              <a:solidFill>
                <a:schemeClr val="dk1"/>
              </a:solidFill>
              <a:latin typeface="Times"/>
              <a:ea typeface="Times"/>
              <a:cs typeface="Times"/>
              <a:sym typeface="Times"/>
            </a:endParaRPr>
          </a:p>
        </p:txBody>
      </p:sp>
      <p:pic>
        <p:nvPicPr>
          <p:cNvPr id="134" name="Google Shape;134;p4" descr="ロゴ&#10;&#10;自動的に生成された説明"/>
          <p:cNvPicPr preferRelativeResize="0"/>
          <p:nvPr/>
        </p:nvPicPr>
        <p:blipFill rotWithShape="1">
          <a:blip r:embed="rId3">
            <a:alphaModFix/>
          </a:blip>
          <a:srcRect/>
          <a:stretch/>
        </p:blipFill>
        <p:spPr>
          <a:xfrm>
            <a:off x="9496753" y="564516"/>
            <a:ext cx="476690" cy="445329"/>
          </a:xfrm>
          <a:prstGeom prst="rect">
            <a:avLst/>
          </a:prstGeom>
          <a:noFill/>
          <a:ln>
            <a:noFill/>
          </a:ln>
        </p:spPr>
      </p:pic>
      <p:pic>
        <p:nvPicPr>
          <p:cNvPr id="135" name="Google Shape;135;p4" descr="テキスト, アイコン&#10;&#10;自動的に生成された説明"/>
          <p:cNvPicPr preferRelativeResize="0"/>
          <p:nvPr/>
        </p:nvPicPr>
        <p:blipFill rotWithShape="1">
          <a:blip r:embed="rId4">
            <a:alphaModFix/>
          </a:blip>
          <a:srcRect/>
          <a:stretch/>
        </p:blipFill>
        <p:spPr>
          <a:xfrm>
            <a:off x="10034336" y="650791"/>
            <a:ext cx="1319457" cy="253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2">
                                            <p:txEl>
                                              <p:pRg st="0" end="0"/>
                                            </p:txEl>
                                          </p:spTgt>
                                        </p:tgtEl>
                                        <p:attrNameLst>
                                          <p:attrName>style.visibility</p:attrName>
                                        </p:attrNameLst>
                                      </p:cBhvr>
                                      <p:to>
                                        <p:strVal val="visible"/>
                                      </p:to>
                                    </p:set>
                                    <p:anim calcmode="lin" valueType="num">
                                      <p:cBhvr additive="base">
                                        <p:cTn id="12" dur="500"/>
                                        <p:tgtEl>
                                          <p:spTgt spid="1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2">
                                            <p:txEl>
                                              <p:pRg st="1" end="1"/>
                                            </p:txEl>
                                          </p:spTgt>
                                        </p:tgtEl>
                                        <p:attrNameLst>
                                          <p:attrName>style.visibility</p:attrName>
                                        </p:attrNameLst>
                                      </p:cBhvr>
                                      <p:to>
                                        <p:strVal val="visible"/>
                                      </p:to>
                                    </p:set>
                                    <p:anim calcmode="lin" valueType="num">
                                      <p:cBhvr additive="base">
                                        <p:cTn id="17" dur="500"/>
                                        <p:tgtEl>
                                          <p:spTgt spid="1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2">
                                            <p:txEl>
                                              <p:pRg st="2" end="2"/>
                                            </p:txEl>
                                          </p:spTgt>
                                        </p:tgtEl>
                                        <p:attrNameLst>
                                          <p:attrName>style.visibility</p:attrName>
                                        </p:attrNameLst>
                                      </p:cBhvr>
                                      <p:to>
                                        <p:strVal val="visible"/>
                                      </p:to>
                                    </p:set>
                                    <p:anim calcmode="lin" valueType="num">
                                      <p:cBhvr additive="base">
                                        <p:cTn id="22" dur="500"/>
                                        <p:tgtEl>
                                          <p:spTgt spid="1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2">
                                            <p:txEl>
                                              <p:pRg st="3" end="3"/>
                                            </p:txEl>
                                          </p:spTgt>
                                        </p:tgtEl>
                                        <p:attrNameLst>
                                          <p:attrName>style.visibility</p:attrName>
                                        </p:attrNameLst>
                                      </p:cBhvr>
                                      <p:to>
                                        <p:strVal val="visible"/>
                                      </p:to>
                                    </p:set>
                                    <p:anim calcmode="lin" valueType="num">
                                      <p:cBhvr additive="base">
                                        <p:cTn id="27" dur="500"/>
                                        <p:tgtEl>
                                          <p:spTgt spid="1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2">
                                            <p:txEl>
                                              <p:pRg st="4" end="4"/>
                                            </p:txEl>
                                          </p:spTgt>
                                        </p:tgtEl>
                                        <p:attrNameLst>
                                          <p:attrName>style.visibility</p:attrName>
                                        </p:attrNameLst>
                                      </p:cBhvr>
                                      <p:to>
                                        <p:strVal val="visible"/>
                                      </p:to>
                                    </p:set>
                                    <p:anim calcmode="lin" valueType="num">
                                      <p:cBhvr additive="base">
                                        <p:cTn id="32" dur="500"/>
                                        <p:tgtEl>
                                          <p:spTgt spid="1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2">
                                            <p:txEl>
                                              <p:pRg st="5" end="5"/>
                                            </p:txEl>
                                          </p:spTgt>
                                        </p:tgtEl>
                                        <p:attrNameLst>
                                          <p:attrName>style.visibility</p:attrName>
                                        </p:attrNameLst>
                                      </p:cBhvr>
                                      <p:to>
                                        <p:strVal val="visible"/>
                                      </p:to>
                                    </p:set>
                                    <p:anim calcmode="lin" valueType="num">
                                      <p:cBhvr additive="base">
                                        <p:cTn id="37" dur="500"/>
                                        <p:tgtEl>
                                          <p:spTgt spid="13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2">
                                            <p:txEl>
                                              <p:pRg st="6" end="6"/>
                                            </p:txEl>
                                          </p:spTgt>
                                        </p:tgtEl>
                                        <p:attrNameLst>
                                          <p:attrName>style.visibility</p:attrName>
                                        </p:attrNameLst>
                                      </p:cBhvr>
                                      <p:to>
                                        <p:strVal val="visible"/>
                                      </p:to>
                                    </p:set>
                                    <p:anim calcmode="lin" valueType="num">
                                      <p:cBhvr additive="base">
                                        <p:cTn id="42" dur="500"/>
                                        <p:tgtEl>
                                          <p:spTgt spid="13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2">
                                            <p:txEl>
                                              <p:pRg st="7" end="7"/>
                                            </p:txEl>
                                          </p:spTgt>
                                        </p:tgtEl>
                                        <p:attrNameLst>
                                          <p:attrName>style.visibility</p:attrName>
                                        </p:attrNameLst>
                                      </p:cBhvr>
                                      <p:to>
                                        <p:strVal val="visible"/>
                                      </p:to>
                                    </p:set>
                                    <p:anim calcmode="lin" valueType="num">
                                      <p:cBhvr additive="base">
                                        <p:cTn id="47" dur="500"/>
                                        <p:tgtEl>
                                          <p:spTgt spid="13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32">
                                            <p:txEl>
                                              <p:pRg st="8" end="8"/>
                                            </p:txEl>
                                          </p:spTgt>
                                        </p:tgtEl>
                                        <p:attrNameLst>
                                          <p:attrName>style.visibility</p:attrName>
                                        </p:attrNameLst>
                                      </p:cBhvr>
                                      <p:to>
                                        <p:strVal val="visible"/>
                                      </p:to>
                                    </p:set>
                                    <p:anim calcmode="lin" valueType="num">
                                      <p:cBhvr additive="base">
                                        <p:cTn id="52" dur="500"/>
                                        <p:tgtEl>
                                          <p:spTgt spid="13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2">
                                            <p:txEl>
                                              <p:pRg st="9" end="9"/>
                                            </p:txEl>
                                          </p:spTgt>
                                        </p:tgtEl>
                                        <p:attrNameLst>
                                          <p:attrName>style.visibility</p:attrName>
                                        </p:attrNameLst>
                                      </p:cBhvr>
                                      <p:to>
                                        <p:strVal val="visible"/>
                                      </p:to>
                                    </p:set>
                                    <p:anim calcmode="lin" valueType="num">
                                      <p:cBhvr additive="base">
                                        <p:cTn id="57" dur="500"/>
                                        <p:tgtEl>
                                          <p:spTgt spid="13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2">
                                            <p:txEl>
                                              <p:pRg st="10" end="10"/>
                                            </p:txEl>
                                          </p:spTgt>
                                        </p:tgtEl>
                                        <p:attrNameLst>
                                          <p:attrName>style.visibility</p:attrName>
                                        </p:attrNameLst>
                                      </p:cBhvr>
                                      <p:to>
                                        <p:strVal val="visible"/>
                                      </p:to>
                                    </p:set>
                                    <p:anim calcmode="lin" valueType="num">
                                      <p:cBhvr additive="base">
                                        <p:cTn id="62" dur="500"/>
                                        <p:tgtEl>
                                          <p:spTgt spid="13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876299" y="1901041"/>
            <a:ext cx="10639426"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imes"/>
                <a:ea typeface="Times"/>
                <a:cs typeface="Times"/>
                <a:sym typeface="Times"/>
              </a:rPr>
              <a:t>Glucosamin là một amino - mono - saccharic có nguồn gốc nội sinh, được cơ thể sản sinh ra nhưng giảm dần theo tuổi tác. </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Chất này được cơ thể sử dụng để sản xuất các chất khác liên quan đến tạo gân, dây chằng, sụn và lớp dịch dày khớp. Trong cơ thể, các khớp được đệm bằng dịch và sụn bao quanh. Ở một số người bị viêm xương khớp, sụn bị thái hóa và trở nên mỏng hơn. Điều này gây ra ma sát, đau đớn và cứng khớp.</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Bổ sung glucosamin có thể làm tăng sụn khớp và các dịch xung quanh khớp hoặc giúp ngăn ngừa sự thoái hóa của các chất này.</a:t>
            </a:r>
            <a:endParaRPr sz="1800">
              <a:solidFill>
                <a:schemeClr val="dk1"/>
              </a:solidFill>
              <a:latin typeface="Times"/>
              <a:ea typeface="Times"/>
              <a:cs typeface="Times"/>
              <a:sym typeface="Times"/>
            </a:endParaRPr>
          </a:p>
          <a:p>
            <a:pPr marL="0" marR="0" lvl="0" indent="0" algn="l" rtl="0">
              <a:spcBef>
                <a:spcPts val="0"/>
              </a:spcBef>
              <a:spcAft>
                <a:spcPts val="0"/>
              </a:spcAft>
              <a:buNone/>
            </a:pPr>
            <a:r>
              <a:rPr lang="en-US" sz="1800">
                <a:solidFill>
                  <a:schemeClr val="dk1"/>
                </a:solidFill>
                <a:latin typeface="Times"/>
                <a:ea typeface="Times"/>
                <a:cs typeface="Times"/>
                <a:sym typeface="Times"/>
              </a:rPr>
              <a:t>Glucosamin có nguồn gốc từ vỏ tôm cua và động vật biển.</a:t>
            </a:r>
            <a:endParaRPr/>
          </a:p>
          <a:p>
            <a:pPr marL="0" marR="0" lvl="0" indent="0" algn="l" rtl="0">
              <a:spcBef>
                <a:spcPts val="0"/>
              </a:spcBef>
              <a:spcAft>
                <a:spcPts val="0"/>
              </a:spcAft>
              <a:buNone/>
            </a:pPr>
            <a:r>
              <a:rPr lang="en-US" sz="1800">
                <a:solidFill>
                  <a:schemeClr val="dk1"/>
                </a:solidFill>
                <a:latin typeface="Times"/>
                <a:ea typeface="Times"/>
                <a:cs typeface="Times"/>
                <a:sym typeface="Times"/>
              </a:rPr>
              <a:t>Glucosamine có thể được chỉ định trong điều trị một số bệnh lý như:</a:t>
            </a:r>
            <a:endParaRPr/>
          </a:p>
          <a:p>
            <a:pPr marL="0" marR="0" lvl="0" indent="-114300" algn="l" rtl="0">
              <a:spcBef>
                <a:spcPts val="0"/>
              </a:spcBef>
              <a:spcAft>
                <a:spcPts val="0"/>
              </a:spcAft>
              <a:buClr>
                <a:schemeClr val="dk1"/>
              </a:buClr>
              <a:buSzPts val="1800"/>
              <a:buFont typeface="Arial"/>
              <a:buChar char="•"/>
            </a:pPr>
            <a:r>
              <a:rPr lang="en-US" sz="1800" i="0" u="none" strike="noStrike">
                <a:solidFill>
                  <a:schemeClr val="dk1"/>
                </a:solidFill>
                <a:latin typeface="Times"/>
                <a:ea typeface="Times"/>
                <a:cs typeface="Times"/>
                <a:sym typeface="Times"/>
              </a:rPr>
              <a:t>Thoái hóa khớp</a:t>
            </a:r>
            <a:endParaRPr/>
          </a:p>
          <a:p>
            <a:pPr marL="0" marR="0" lvl="0" indent="-114300" algn="l" rtl="0">
              <a:spcBef>
                <a:spcPts val="0"/>
              </a:spcBef>
              <a:spcAft>
                <a:spcPts val="0"/>
              </a:spcAft>
              <a:buClr>
                <a:schemeClr val="dk1"/>
              </a:buClr>
              <a:buSzPts val="1800"/>
              <a:buFont typeface="Arial"/>
              <a:buChar char="•"/>
            </a:pPr>
            <a:r>
              <a:rPr lang="en-US" sz="1800" i="0" u="none" strike="noStrike">
                <a:solidFill>
                  <a:schemeClr val="dk1"/>
                </a:solidFill>
                <a:latin typeface="Times"/>
                <a:ea typeface="Times"/>
                <a:cs typeface="Times"/>
                <a:sym typeface="Times"/>
              </a:rPr>
              <a:t>Viêm khớp, viêm khớp dạng thấp</a:t>
            </a:r>
            <a:endParaRPr/>
          </a:p>
          <a:p>
            <a:pPr marL="0" marR="0" lvl="0" indent="-114300" algn="l" rtl="0">
              <a:spcBef>
                <a:spcPts val="0"/>
              </a:spcBef>
              <a:spcAft>
                <a:spcPts val="0"/>
              </a:spcAft>
              <a:buClr>
                <a:schemeClr val="dk1"/>
              </a:buClr>
              <a:buSzPts val="1800"/>
              <a:buFont typeface="Arial"/>
              <a:buChar char="•"/>
            </a:pPr>
            <a:r>
              <a:rPr lang="en-US" sz="1800" i="0" u="none" strike="noStrike">
                <a:solidFill>
                  <a:schemeClr val="dk1"/>
                </a:solidFill>
                <a:latin typeface="Times"/>
                <a:ea typeface="Times"/>
                <a:cs typeface="Times"/>
                <a:sym typeface="Times"/>
              </a:rPr>
              <a:t>Thoái hóa cột sống</a:t>
            </a:r>
            <a:endParaRPr/>
          </a:p>
          <a:p>
            <a:pPr marL="0" marR="0" lvl="0" indent="-114300" algn="l" rtl="0">
              <a:spcBef>
                <a:spcPts val="0"/>
              </a:spcBef>
              <a:spcAft>
                <a:spcPts val="0"/>
              </a:spcAft>
              <a:buClr>
                <a:schemeClr val="dk1"/>
              </a:buClr>
              <a:buSzPts val="1800"/>
              <a:buFont typeface="Arial"/>
              <a:buChar char="•"/>
            </a:pPr>
            <a:r>
              <a:rPr lang="en-US" sz="1800" i="0" u="none" strike="noStrike">
                <a:solidFill>
                  <a:schemeClr val="dk1"/>
                </a:solidFill>
                <a:latin typeface="Times"/>
                <a:ea typeface="Times"/>
                <a:cs typeface="Times"/>
                <a:sym typeface="Times"/>
              </a:rPr>
              <a:t>Gai cột sống</a:t>
            </a:r>
            <a:endParaRPr/>
          </a:p>
          <a:p>
            <a:pPr marL="0" marR="0" lvl="0" indent="0" algn="l" rtl="0">
              <a:spcBef>
                <a:spcPts val="0"/>
              </a:spcBef>
              <a:spcAft>
                <a:spcPts val="0"/>
              </a:spcAft>
              <a:buNone/>
            </a:pPr>
            <a:br>
              <a:rPr lang="en-US" sz="1800">
                <a:solidFill>
                  <a:schemeClr val="dk1"/>
                </a:solidFill>
                <a:latin typeface="Times"/>
                <a:ea typeface="Times"/>
                <a:cs typeface="Times"/>
                <a:sym typeface="Times"/>
              </a:rPr>
            </a:br>
            <a:endParaRPr sz="1800">
              <a:solidFill>
                <a:schemeClr val="dk1"/>
              </a:solidFill>
              <a:latin typeface="Times"/>
              <a:ea typeface="Times"/>
              <a:cs typeface="Times"/>
              <a:sym typeface="Times"/>
            </a:endParaRPr>
          </a:p>
        </p:txBody>
      </p:sp>
      <p:sp>
        <p:nvSpPr>
          <p:cNvPr id="141" name="Google Shape;141;p5"/>
          <p:cNvSpPr/>
          <p:nvPr/>
        </p:nvSpPr>
        <p:spPr>
          <a:xfrm>
            <a:off x="876299" y="5526345"/>
            <a:ext cx="109823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333333"/>
                </a:solidFill>
                <a:latin typeface="Times"/>
                <a:ea typeface="Times"/>
                <a:cs typeface="Times"/>
                <a:sym typeface="Times"/>
              </a:rPr>
              <a:t> Chondroitin Sulfate được bác sĩ chỉ định sử dụng kết hợp với Glucosamin Sulfat như một chế phẩm bổ sung dinh dưỡng giúp điều trị </a:t>
            </a:r>
            <a:r>
              <a:rPr lang="en-US" sz="1800">
                <a:solidFill>
                  <a:schemeClr val="dk1"/>
                </a:solidFill>
                <a:latin typeface="Times"/>
                <a:ea typeface="Times"/>
                <a:cs typeface="Times"/>
                <a:sym typeface="Times"/>
              </a:rPr>
              <a:t>viêm xương khớp</a:t>
            </a:r>
            <a:r>
              <a:rPr lang="en-US" sz="1800" i="0" u="none" strike="noStrike">
                <a:solidFill>
                  <a:schemeClr val="dk1"/>
                </a:solidFill>
                <a:latin typeface="Times"/>
                <a:ea typeface="Times"/>
                <a:cs typeface="Times"/>
                <a:sym typeface="Times"/>
              </a:rPr>
              <a:t> </a:t>
            </a:r>
            <a:r>
              <a:rPr lang="en-US" sz="1800" b="0" i="0" u="none" strike="noStrike">
                <a:solidFill>
                  <a:srgbClr val="333333"/>
                </a:solidFill>
                <a:latin typeface="Times"/>
                <a:ea typeface="Times"/>
                <a:cs typeface="Times"/>
                <a:sym typeface="Times"/>
              </a:rPr>
              <a:t>hiệu quả.</a:t>
            </a:r>
            <a:endParaRPr sz="1800">
              <a:solidFill>
                <a:schemeClr val="dk1"/>
              </a:solidFill>
              <a:latin typeface="Times"/>
              <a:ea typeface="Times"/>
              <a:cs typeface="Times"/>
              <a:sym typeface="Times"/>
            </a:endParaRPr>
          </a:p>
        </p:txBody>
      </p:sp>
      <p:sp>
        <p:nvSpPr>
          <p:cNvPr id="142" name="Google Shape;142;p5"/>
          <p:cNvSpPr txBox="1"/>
          <p:nvPr/>
        </p:nvSpPr>
        <p:spPr>
          <a:xfrm>
            <a:off x="876299" y="1008489"/>
            <a:ext cx="360387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a:ea typeface="Times"/>
                <a:cs typeface="Times"/>
                <a:sym typeface="Times"/>
              </a:rPr>
              <a:t>GLUCOSAMIN</a:t>
            </a:r>
            <a:endParaRPr sz="4000">
              <a:solidFill>
                <a:schemeClr val="dk1"/>
              </a:solidFill>
              <a:latin typeface="Times"/>
              <a:ea typeface="Times"/>
              <a:cs typeface="Times"/>
              <a:sym typeface="Times"/>
            </a:endParaRPr>
          </a:p>
        </p:txBody>
      </p:sp>
      <p:pic>
        <p:nvPicPr>
          <p:cNvPr id="143" name="Google Shape;143;p5" descr="ロゴ&#10;&#10;自動的に生成された説明"/>
          <p:cNvPicPr preferRelativeResize="0"/>
          <p:nvPr/>
        </p:nvPicPr>
        <p:blipFill rotWithShape="1">
          <a:blip r:embed="rId3">
            <a:alphaModFix/>
          </a:blip>
          <a:srcRect/>
          <a:stretch/>
        </p:blipFill>
        <p:spPr>
          <a:xfrm>
            <a:off x="9496753" y="564516"/>
            <a:ext cx="476690" cy="445329"/>
          </a:xfrm>
          <a:prstGeom prst="rect">
            <a:avLst/>
          </a:prstGeom>
          <a:noFill/>
          <a:ln>
            <a:noFill/>
          </a:ln>
        </p:spPr>
      </p:pic>
      <p:pic>
        <p:nvPicPr>
          <p:cNvPr id="144" name="Google Shape;144;p5" descr="テキスト, アイコン&#10;&#10;自動的に生成された説明"/>
          <p:cNvPicPr preferRelativeResize="0"/>
          <p:nvPr/>
        </p:nvPicPr>
        <p:blipFill rotWithShape="1">
          <a:blip r:embed="rId4">
            <a:alphaModFix/>
          </a:blip>
          <a:srcRect/>
          <a:stretch/>
        </p:blipFill>
        <p:spPr>
          <a:xfrm>
            <a:off x="10034336" y="650791"/>
            <a:ext cx="1319457" cy="253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0" end="0"/>
                                            </p:txEl>
                                          </p:spTgt>
                                        </p:tgtEl>
                                        <p:attrNameLst>
                                          <p:attrName>style.visibility</p:attrName>
                                        </p:attrNameLst>
                                      </p:cBhvr>
                                      <p:to>
                                        <p:strVal val="visible"/>
                                      </p:to>
                                    </p:set>
                                    <p:animEffect transition="in" filter="fade">
                                      <p:cBhvr>
                                        <p:cTn id="12" dur="500"/>
                                        <p:tgtEl>
                                          <p:spTgt spid="1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1" end="1"/>
                                            </p:txEl>
                                          </p:spTgt>
                                        </p:tgtEl>
                                        <p:attrNameLst>
                                          <p:attrName>style.visibility</p:attrName>
                                        </p:attrNameLst>
                                      </p:cBhvr>
                                      <p:to>
                                        <p:strVal val="visible"/>
                                      </p:to>
                                    </p:set>
                                    <p:animEffect transition="in" filter="fade">
                                      <p:cBhvr>
                                        <p:cTn id="17" dur="500"/>
                                        <p:tgtEl>
                                          <p:spTgt spid="14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xEl>
                                              <p:pRg st="2" end="2"/>
                                            </p:txEl>
                                          </p:spTgt>
                                        </p:tgtEl>
                                        <p:attrNameLst>
                                          <p:attrName>style.visibility</p:attrName>
                                        </p:attrNameLst>
                                      </p:cBhvr>
                                      <p:to>
                                        <p:strVal val="visible"/>
                                      </p:to>
                                    </p:set>
                                    <p:animEffect transition="in" filter="fade">
                                      <p:cBhvr>
                                        <p:cTn id="22" dur="500"/>
                                        <p:tgtEl>
                                          <p:spTgt spid="14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xEl>
                                              <p:pRg st="3" end="3"/>
                                            </p:txEl>
                                          </p:spTgt>
                                        </p:tgtEl>
                                        <p:attrNameLst>
                                          <p:attrName>style.visibility</p:attrName>
                                        </p:attrNameLst>
                                      </p:cBhvr>
                                      <p:to>
                                        <p:strVal val="visible"/>
                                      </p:to>
                                    </p:set>
                                    <p:animEffect transition="in" filter="fade">
                                      <p:cBhvr>
                                        <p:cTn id="27" dur="500"/>
                                        <p:tgtEl>
                                          <p:spTgt spid="14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0">
                                            <p:txEl>
                                              <p:pRg st="4" end="4"/>
                                            </p:txEl>
                                          </p:spTgt>
                                        </p:tgtEl>
                                        <p:attrNameLst>
                                          <p:attrName>style.visibility</p:attrName>
                                        </p:attrNameLst>
                                      </p:cBhvr>
                                      <p:to>
                                        <p:strVal val="visible"/>
                                      </p:to>
                                    </p:set>
                                    <p:animEffect transition="in" filter="fade">
                                      <p:cBhvr>
                                        <p:cTn id="32" dur="500"/>
                                        <p:tgtEl>
                                          <p:spTgt spid="14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0">
                                            <p:txEl>
                                              <p:pRg st="5" end="5"/>
                                            </p:txEl>
                                          </p:spTgt>
                                        </p:tgtEl>
                                        <p:attrNameLst>
                                          <p:attrName>style.visibility</p:attrName>
                                        </p:attrNameLst>
                                      </p:cBhvr>
                                      <p:to>
                                        <p:strVal val="visible"/>
                                      </p:to>
                                    </p:set>
                                    <p:animEffect transition="in" filter="fade">
                                      <p:cBhvr>
                                        <p:cTn id="37" dur="500"/>
                                        <p:tgtEl>
                                          <p:spTgt spid="14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0">
                                            <p:txEl>
                                              <p:pRg st="6" end="6"/>
                                            </p:txEl>
                                          </p:spTgt>
                                        </p:tgtEl>
                                        <p:attrNameLst>
                                          <p:attrName>style.visibility</p:attrName>
                                        </p:attrNameLst>
                                      </p:cBhvr>
                                      <p:to>
                                        <p:strVal val="visible"/>
                                      </p:to>
                                    </p:set>
                                    <p:animEffect transition="in" filter="fade">
                                      <p:cBhvr>
                                        <p:cTn id="42" dur="500"/>
                                        <p:tgtEl>
                                          <p:spTgt spid="14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0">
                                            <p:txEl>
                                              <p:pRg st="7" end="7"/>
                                            </p:txEl>
                                          </p:spTgt>
                                        </p:tgtEl>
                                        <p:attrNameLst>
                                          <p:attrName>style.visibility</p:attrName>
                                        </p:attrNameLst>
                                      </p:cBhvr>
                                      <p:to>
                                        <p:strVal val="visible"/>
                                      </p:to>
                                    </p:set>
                                    <p:animEffect transition="in" filter="fade">
                                      <p:cBhvr>
                                        <p:cTn id="47" dur="500"/>
                                        <p:tgtEl>
                                          <p:spTgt spid="14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0">
                                            <p:txEl>
                                              <p:pRg st="8" end="8"/>
                                            </p:txEl>
                                          </p:spTgt>
                                        </p:tgtEl>
                                        <p:attrNameLst>
                                          <p:attrName>style.visibility</p:attrName>
                                        </p:attrNameLst>
                                      </p:cBhvr>
                                      <p:to>
                                        <p:strVal val="visible"/>
                                      </p:to>
                                    </p:set>
                                    <p:animEffect transition="in" filter="fade">
                                      <p:cBhvr>
                                        <p:cTn id="52" dur="500"/>
                                        <p:tgtEl>
                                          <p:spTgt spid="14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0">
                                            <p:txEl>
                                              <p:pRg st="9" end="9"/>
                                            </p:txEl>
                                          </p:spTgt>
                                        </p:tgtEl>
                                        <p:attrNameLst>
                                          <p:attrName>style.visibility</p:attrName>
                                        </p:attrNameLst>
                                      </p:cBhvr>
                                      <p:to>
                                        <p:strVal val="visible"/>
                                      </p:to>
                                    </p:set>
                                    <p:animEffect transition="in" filter="fade">
                                      <p:cBhvr>
                                        <p:cTn id="57" dur="500"/>
                                        <p:tgtEl>
                                          <p:spTgt spid="14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400"/>
              <a:buFont typeface="Arial"/>
              <a:buNone/>
            </a:pPr>
            <a:r>
              <a:rPr lang="en-US"/>
              <a:t>BCAA</a:t>
            </a:r>
            <a:endParaRPr/>
          </a:p>
        </p:txBody>
      </p:sp>
      <p:sp>
        <p:nvSpPr>
          <p:cNvPr id="150" name="Google Shape;150;p6"/>
          <p:cNvSpPr txBox="1">
            <a:spLocks noGrp="1"/>
          </p:cNvSpPr>
          <p:nvPr>
            <p:ph type="body" idx="1"/>
          </p:nvPr>
        </p:nvSpPr>
        <p:spPr>
          <a:xfrm>
            <a:off x="838200" y="1929384"/>
            <a:ext cx="10515600" cy="4251960"/>
          </a:xfrm>
          <a:prstGeom prst="rect">
            <a:avLst/>
          </a:prstGeom>
          <a:noFill/>
          <a:ln>
            <a:noFill/>
          </a:ln>
        </p:spPr>
        <p:txBody>
          <a:bodyPr spcFirstLastPara="1" wrap="square" lIns="109725" tIns="109725" rIns="109725" bIns="91425" anchor="t" anchorCtr="0">
            <a:normAutofit/>
          </a:bodyPr>
          <a:lstStyle/>
          <a:p>
            <a:pPr marL="228600" lvl="0" indent="-228600" algn="l" rtl="0">
              <a:lnSpc>
                <a:spcPct val="105000"/>
              </a:lnSpc>
              <a:spcBef>
                <a:spcPts val="0"/>
              </a:spcBef>
              <a:spcAft>
                <a:spcPts val="0"/>
              </a:spcAft>
              <a:buClr>
                <a:schemeClr val="dk1"/>
              </a:buClr>
              <a:buSzPts val="2800"/>
              <a:buChar char="•"/>
            </a:pPr>
            <a:r>
              <a:rPr lang="en-US">
                <a:latin typeface="Times"/>
                <a:ea typeface="Times"/>
                <a:cs typeface="Times"/>
                <a:sym typeface="Times"/>
              </a:rPr>
              <a:t>BCAA là chuỗi axit amin thiết yếu hay còn gọi là Branched-Chain Amino Acids, đây là những hợp chất hữu cơ liên kết chặt chẽ với nhau tạo nên phân tử protein, đóng vai trò trong việc xây dựng cơ bắp.</a:t>
            </a:r>
            <a:endParaRPr/>
          </a:p>
          <a:p>
            <a:pPr marL="228600" lvl="0" indent="-228600" algn="l" rtl="0">
              <a:lnSpc>
                <a:spcPct val="105000"/>
              </a:lnSpc>
              <a:spcBef>
                <a:spcPts val="1000"/>
              </a:spcBef>
              <a:spcAft>
                <a:spcPts val="0"/>
              </a:spcAft>
              <a:buClr>
                <a:schemeClr val="dk1"/>
              </a:buClr>
              <a:buSzPts val="2800"/>
              <a:buChar char="•"/>
            </a:pPr>
            <a:r>
              <a:rPr lang="en-US">
                <a:latin typeface="Times"/>
                <a:ea typeface="Times"/>
                <a:cs typeface="Times"/>
                <a:sym typeface="Times"/>
              </a:rPr>
              <a:t>Có 20 loại axit amin khác nhau tạo nên hàng ngàn protein khác nhau trong cơ thể con người. 9 trong số đó là những axit amin thiết yếu không thể được tạo ra bởi cơ thể và chỉ nhận được thông qua chế độ ăn uống. Trong 9 axit amin thiết yếu, có 3 axit amin chuỗi nhánh BCAA bao gồm leucine, isoleucine và valine.</a:t>
            </a:r>
            <a:endParaRPr>
              <a:latin typeface="Times"/>
              <a:ea typeface="Times"/>
              <a:cs typeface="Times"/>
              <a:sym typeface="Times"/>
            </a:endParaRPr>
          </a:p>
        </p:txBody>
      </p:sp>
      <p:pic>
        <p:nvPicPr>
          <p:cNvPr id="151" name="Google Shape;151;p6" descr="ロゴ&#10;&#10;自動的に生成された説明"/>
          <p:cNvPicPr preferRelativeResize="0"/>
          <p:nvPr/>
        </p:nvPicPr>
        <p:blipFill rotWithShape="1">
          <a:blip r:embed="rId3">
            <a:alphaModFix/>
          </a:blip>
          <a:srcRect/>
          <a:stretch/>
        </p:blipFill>
        <p:spPr>
          <a:xfrm>
            <a:off x="9496753" y="564516"/>
            <a:ext cx="476690" cy="445329"/>
          </a:xfrm>
          <a:prstGeom prst="rect">
            <a:avLst/>
          </a:prstGeom>
          <a:noFill/>
          <a:ln>
            <a:noFill/>
          </a:ln>
        </p:spPr>
      </p:pic>
      <p:pic>
        <p:nvPicPr>
          <p:cNvPr id="152" name="Google Shape;152;p6" descr="テキスト, アイコン&#10;&#10;自動的に生成された説明"/>
          <p:cNvPicPr preferRelativeResize="0"/>
          <p:nvPr/>
        </p:nvPicPr>
        <p:blipFill rotWithShape="1">
          <a:blip r:embed="rId4">
            <a:alphaModFix/>
          </a:blip>
          <a:srcRect/>
          <a:stretch/>
        </p:blipFill>
        <p:spPr>
          <a:xfrm>
            <a:off x="10034336" y="650791"/>
            <a:ext cx="1319457" cy="253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 calcmode="lin" valueType="num">
                                      <p:cBhvr additive="base">
                                        <p:cTn id="12" dur="500"/>
                                        <p:tgtEl>
                                          <p:spTgt spid="1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400"/>
              <a:buFont typeface="Times"/>
              <a:buNone/>
            </a:pPr>
            <a:r>
              <a:rPr lang="en-US">
                <a:latin typeface="Times"/>
                <a:ea typeface="Times"/>
                <a:cs typeface="Times"/>
                <a:sym typeface="Times"/>
              </a:rPr>
              <a:t>CÔNG DỤNG BCAA</a:t>
            </a:r>
            <a:endParaRPr>
              <a:latin typeface="Times"/>
              <a:ea typeface="Times"/>
              <a:cs typeface="Times"/>
              <a:sym typeface="Times"/>
            </a:endParaRPr>
          </a:p>
        </p:txBody>
      </p:sp>
      <p:sp>
        <p:nvSpPr>
          <p:cNvPr id="158" name="Google Shape;158;p7"/>
          <p:cNvSpPr txBox="1">
            <a:spLocks noGrp="1"/>
          </p:cNvSpPr>
          <p:nvPr>
            <p:ph type="body" idx="1"/>
          </p:nvPr>
        </p:nvSpPr>
        <p:spPr>
          <a:xfrm>
            <a:off x="838200" y="1929384"/>
            <a:ext cx="10515600" cy="4251960"/>
          </a:xfrm>
          <a:prstGeom prst="rect">
            <a:avLst/>
          </a:prstGeom>
          <a:noFill/>
          <a:ln>
            <a:noFill/>
          </a:ln>
        </p:spPr>
        <p:txBody>
          <a:bodyPr spcFirstLastPara="1" wrap="square" lIns="109725" tIns="109725" rIns="109725" bIns="91425" anchor="t" anchorCtr="0">
            <a:normAutofit fontScale="77500" lnSpcReduction="20000"/>
          </a:bodyPr>
          <a:lstStyle/>
          <a:p>
            <a:pPr marL="0" lvl="0" indent="0" algn="l" rtl="0">
              <a:lnSpc>
                <a:spcPct val="105000"/>
              </a:lnSpc>
              <a:spcBef>
                <a:spcPts val="0"/>
              </a:spcBef>
              <a:spcAft>
                <a:spcPts val="0"/>
              </a:spcAft>
              <a:buClr>
                <a:schemeClr val="dk1"/>
              </a:buClr>
              <a:buSzPct val="100000"/>
              <a:buNone/>
            </a:pPr>
            <a:r>
              <a:rPr lang="en-US">
                <a:latin typeface="Times"/>
                <a:ea typeface="Times"/>
                <a:cs typeface="Times"/>
                <a:sym typeface="Times"/>
              </a:rPr>
              <a:t>1. Tăng trưởng cơ bắp </a:t>
            </a:r>
            <a:endParaRPr/>
          </a:p>
          <a:p>
            <a:pPr marL="0" lvl="0" indent="0" algn="l" rtl="0">
              <a:lnSpc>
                <a:spcPct val="105000"/>
              </a:lnSpc>
              <a:spcBef>
                <a:spcPts val="1000"/>
              </a:spcBef>
              <a:spcAft>
                <a:spcPts val="0"/>
              </a:spcAft>
              <a:buClr>
                <a:schemeClr val="dk1"/>
              </a:buClr>
              <a:buSzPct val="100000"/>
              <a:buNone/>
            </a:pPr>
            <a:r>
              <a:rPr lang="en-US">
                <a:latin typeface="Times"/>
                <a:ea typeface="Times"/>
                <a:cs typeface="Times"/>
                <a:sym typeface="Times"/>
              </a:rPr>
              <a:t>Một trong những công dụng phổ biến nhất của BCAA là tăng sự phát triển cơ bắp. Leucine trong BCAA giúp cơ thể kích thích tổng hợp protein cơ bắp còn gọi là quá trình tạo cơ bắp. </a:t>
            </a:r>
            <a:endParaRPr/>
          </a:p>
          <a:p>
            <a:pPr marL="0" lvl="0" indent="0" algn="l" rtl="0">
              <a:lnSpc>
                <a:spcPct val="105000"/>
              </a:lnSpc>
              <a:spcBef>
                <a:spcPts val="1000"/>
              </a:spcBef>
              <a:spcAft>
                <a:spcPts val="0"/>
              </a:spcAft>
              <a:buClr>
                <a:schemeClr val="dk1"/>
              </a:buClr>
              <a:buSzPct val="100000"/>
              <a:buNone/>
            </a:pPr>
            <a:r>
              <a:rPr lang="en-US">
                <a:latin typeface="Times"/>
                <a:ea typeface="Times"/>
                <a:cs typeface="Times"/>
                <a:sym typeface="Times"/>
              </a:rPr>
              <a:t>2. Giúp giảm đau nhức cơ </a:t>
            </a:r>
            <a:endParaRPr/>
          </a:p>
          <a:p>
            <a:pPr marL="0" lvl="0" indent="0" algn="l" rtl="0">
              <a:lnSpc>
                <a:spcPct val="105000"/>
              </a:lnSpc>
              <a:spcBef>
                <a:spcPts val="1000"/>
              </a:spcBef>
              <a:spcAft>
                <a:spcPts val="0"/>
              </a:spcAft>
              <a:buClr>
                <a:schemeClr val="dk1"/>
              </a:buClr>
              <a:buSzPct val="100000"/>
              <a:buNone/>
            </a:pPr>
            <a:r>
              <a:rPr lang="en-US">
                <a:latin typeface="Times"/>
                <a:ea typeface="Times"/>
                <a:cs typeface="Times"/>
                <a:sym typeface="Times"/>
              </a:rPr>
              <a:t>BCAA còn làm giảm mức độ creatine kinase, đây là chất liên quan đến sự đau nhức, tổn thương cơ bắp sau tập luyện. </a:t>
            </a:r>
            <a:endParaRPr/>
          </a:p>
          <a:p>
            <a:pPr marL="0" lvl="0" indent="0" algn="l" rtl="0">
              <a:lnSpc>
                <a:spcPct val="105000"/>
              </a:lnSpc>
              <a:spcBef>
                <a:spcPts val="1000"/>
              </a:spcBef>
              <a:spcAft>
                <a:spcPts val="0"/>
              </a:spcAft>
              <a:buClr>
                <a:schemeClr val="dk1"/>
              </a:buClr>
              <a:buSzPct val="100000"/>
              <a:buNone/>
            </a:pPr>
            <a:r>
              <a:rPr lang="en-US">
                <a:latin typeface="Times"/>
                <a:ea typeface="Times"/>
                <a:cs typeface="Times"/>
                <a:sym typeface="Times"/>
              </a:rPr>
              <a:t>Sử dụng BCAA sẽ giúp giảm đau nhức cơ </a:t>
            </a:r>
            <a:endParaRPr/>
          </a:p>
          <a:p>
            <a:pPr marL="0" lvl="0" indent="0" algn="l" rtl="0">
              <a:lnSpc>
                <a:spcPct val="105000"/>
              </a:lnSpc>
              <a:spcBef>
                <a:spcPts val="1000"/>
              </a:spcBef>
              <a:spcAft>
                <a:spcPts val="0"/>
              </a:spcAft>
              <a:buClr>
                <a:schemeClr val="dk1"/>
              </a:buClr>
              <a:buSzPct val="100000"/>
              <a:buNone/>
            </a:pPr>
            <a:r>
              <a:rPr lang="en-US">
                <a:latin typeface="Times"/>
                <a:ea typeface="Times"/>
                <a:cs typeface="Times"/>
                <a:sym typeface="Times"/>
              </a:rPr>
              <a:t>3. Ngăn ngừa mất cơ </a:t>
            </a:r>
            <a:endParaRPr/>
          </a:p>
          <a:p>
            <a:pPr marL="228600" lvl="0" indent="-228600" algn="l" rtl="0">
              <a:lnSpc>
                <a:spcPct val="105000"/>
              </a:lnSpc>
              <a:spcBef>
                <a:spcPts val="1000"/>
              </a:spcBef>
              <a:spcAft>
                <a:spcPts val="0"/>
              </a:spcAft>
              <a:buClr>
                <a:schemeClr val="dk1"/>
              </a:buClr>
              <a:buSzPct val="100000"/>
              <a:buChar char="•"/>
            </a:pPr>
            <a:r>
              <a:rPr lang="en-US">
                <a:latin typeface="Times"/>
                <a:ea typeface="Times"/>
                <a:cs typeface="Times"/>
                <a:sym typeface="Times"/>
              </a:rPr>
              <a:t>BCAA chiếm 35% lượng axit amin thiết yếu có trong protein cơ bắp và chiếm 40% tổng số axit amin mà cơ thể cần. Vì vậy, để ngăn chặn hoặc làm chậm quá trình mất cơ, cần cung cấp đầy đủ axit amin, đặc biệt là BCAA.</a:t>
            </a:r>
            <a:endParaRPr/>
          </a:p>
          <a:p>
            <a:pPr marL="0" lvl="0" indent="0" algn="l" rtl="0">
              <a:lnSpc>
                <a:spcPct val="105000"/>
              </a:lnSpc>
              <a:spcBef>
                <a:spcPts val="1000"/>
              </a:spcBef>
              <a:spcAft>
                <a:spcPts val="0"/>
              </a:spcAft>
              <a:buClr>
                <a:schemeClr val="dk1"/>
              </a:buClr>
              <a:buSzPct val="100000"/>
              <a:buNone/>
            </a:pPr>
            <a:endParaRPr>
              <a:latin typeface="Times"/>
              <a:ea typeface="Times"/>
              <a:cs typeface="Times"/>
              <a:sym typeface="Times"/>
            </a:endParaRPr>
          </a:p>
        </p:txBody>
      </p:sp>
      <p:pic>
        <p:nvPicPr>
          <p:cNvPr id="159" name="Google Shape;159;p7" descr="ロゴ&#10;&#10;自動的に生成された説明"/>
          <p:cNvPicPr preferRelativeResize="0"/>
          <p:nvPr/>
        </p:nvPicPr>
        <p:blipFill rotWithShape="1">
          <a:blip r:embed="rId3">
            <a:alphaModFix/>
          </a:blip>
          <a:srcRect/>
          <a:stretch/>
        </p:blipFill>
        <p:spPr>
          <a:xfrm>
            <a:off x="9496753" y="564516"/>
            <a:ext cx="476690" cy="445329"/>
          </a:xfrm>
          <a:prstGeom prst="rect">
            <a:avLst/>
          </a:prstGeom>
          <a:noFill/>
          <a:ln>
            <a:noFill/>
          </a:ln>
        </p:spPr>
      </p:pic>
      <p:pic>
        <p:nvPicPr>
          <p:cNvPr id="160" name="Google Shape;160;p7" descr="テキスト, アイコン&#10;&#10;自動的に生成された説明"/>
          <p:cNvPicPr preferRelativeResize="0"/>
          <p:nvPr/>
        </p:nvPicPr>
        <p:blipFill rotWithShape="1">
          <a:blip r:embed="rId4">
            <a:alphaModFix/>
          </a:blip>
          <a:srcRect/>
          <a:stretch/>
        </p:blipFill>
        <p:spPr>
          <a:xfrm>
            <a:off x="10034336" y="650791"/>
            <a:ext cx="1319457" cy="2533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400"/>
              <a:buFont typeface="Arial"/>
              <a:buNone/>
            </a:pPr>
            <a:r>
              <a:rPr lang="en-US"/>
              <a:t>MSM</a:t>
            </a:r>
            <a:endParaRPr/>
          </a:p>
        </p:txBody>
      </p:sp>
      <p:sp>
        <p:nvSpPr>
          <p:cNvPr id="166" name="Google Shape;166;p8"/>
          <p:cNvSpPr txBox="1">
            <a:spLocks noGrp="1"/>
          </p:cNvSpPr>
          <p:nvPr>
            <p:ph type="body" idx="1"/>
          </p:nvPr>
        </p:nvSpPr>
        <p:spPr>
          <a:xfrm>
            <a:off x="838200" y="1929384"/>
            <a:ext cx="10515600" cy="4251960"/>
          </a:xfrm>
          <a:prstGeom prst="rect">
            <a:avLst/>
          </a:prstGeom>
          <a:noFill/>
          <a:ln>
            <a:noFill/>
          </a:ln>
        </p:spPr>
        <p:txBody>
          <a:bodyPr spcFirstLastPara="1" wrap="square" lIns="109725" tIns="109725" rIns="109725" bIns="91425" anchor="t" anchorCtr="0">
            <a:normAutofit/>
          </a:bodyPr>
          <a:lstStyle/>
          <a:p>
            <a:pPr marL="228600" lvl="0" indent="-228600" algn="l" rtl="0">
              <a:lnSpc>
                <a:spcPct val="105000"/>
              </a:lnSpc>
              <a:spcBef>
                <a:spcPts val="0"/>
              </a:spcBef>
              <a:spcAft>
                <a:spcPts val="0"/>
              </a:spcAft>
              <a:buClr>
                <a:schemeClr val="dk1"/>
              </a:buClr>
              <a:buSzPts val="2800"/>
              <a:buChar char="•"/>
            </a:pPr>
            <a:r>
              <a:rPr lang="en-US">
                <a:latin typeface="Times"/>
                <a:ea typeface="Times"/>
                <a:cs typeface="Times"/>
                <a:sym typeface="Times"/>
              </a:rPr>
              <a:t>Methylsulfonylmethane (MSM) là một chất tìm thấy trong cây cỏ, động vật và con người.</a:t>
            </a:r>
            <a:endParaRPr/>
          </a:p>
          <a:p>
            <a:pPr marL="228600" lvl="0" indent="-228600" algn="l" rtl="0">
              <a:lnSpc>
                <a:spcPct val="105000"/>
              </a:lnSpc>
              <a:spcBef>
                <a:spcPts val="1000"/>
              </a:spcBef>
              <a:spcAft>
                <a:spcPts val="0"/>
              </a:spcAft>
              <a:buClr>
                <a:schemeClr val="dk1"/>
              </a:buClr>
              <a:buSzPts val="2800"/>
              <a:buChar char="•"/>
            </a:pPr>
            <a:r>
              <a:rPr lang="en-US">
                <a:latin typeface="Times"/>
                <a:ea typeface="Times"/>
                <a:cs typeface="Times"/>
                <a:sym typeface="Times"/>
              </a:rPr>
              <a:t>Những người dùng MSM để uống và dùng trên da nhằm điều trị đau mãn tính, viêm khớp, viêm khớp dạng thấp, loãng xương, viêm xung quanh khớp, viêm dây chằng, sưng quanh gân (viêm màng bao mắt), đau cơ xương, chuột rút, xơ cứng bì….vv</a:t>
            </a:r>
            <a:endParaRPr/>
          </a:p>
          <a:p>
            <a:pPr marL="228600" lvl="0" indent="-50800" algn="l" rtl="0">
              <a:lnSpc>
                <a:spcPct val="105000"/>
              </a:lnSpc>
              <a:spcBef>
                <a:spcPts val="1000"/>
              </a:spcBef>
              <a:spcAft>
                <a:spcPts val="0"/>
              </a:spcAft>
              <a:buClr>
                <a:schemeClr val="dk1"/>
              </a:buClr>
              <a:buSzPts val="2800"/>
              <a:buNone/>
            </a:pPr>
            <a:endParaRPr>
              <a:latin typeface="Times"/>
              <a:ea typeface="Times"/>
              <a:cs typeface="Times"/>
              <a:sym typeface="Times"/>
            </a:endParaRPr>
          </a:p>
        </p:txBody>
      </p:sp>
      <p:pic>
        <p:nvPicPr>
          <p:cNvPr id="167" name="Google Shape;167;p8" descr="ロゴ&#10;&#10;自動的に生成された説明"/>
          <p:cNvPicPr preferRelativeResize="0"/>
          <p:nvPr/>
        </p:nvPicPr>
        <p:blipFill rotWithShape="1">
          <a:blip r:embed="rId3">
            <a:alphaModFix/>
          </a:blip>
          <a:srcRect/>
          <a:stretch/>
        </p:blipFill>
        <p:spPr>
          <a:xfrm>
            <a:off x="9496753" y="564516"/>
            <a:ext cx="476690" cy="445329"/>
          </a:xfrm>
          <a:prstGeom prst="rect">
            <a:avLst/>
          </a:prstGeom>
          <a:noFill/>
          <a:ln>
            <a:noFill/>
          </a:ln>
        </p:spPr>
      </p:pic>
      <p:pic>
        <p:nvPicPr>
          <p:cNvPr id="168" name="Google Shape;168;p8" descr="テキスト, アイコン&#10;&#10;自動的に生成された説明"/>
          <p:cNvPicPr preferRelativeResize="0"/>
          <p:nvPr/>
        </p:nvPicPr>
        <p:blipFill rotWithShape="1">
          <a:blip r:embed="rId4">
            <a:alphaModFix/>
          </a:blip>
          <a:srcRect/>
          <a:stretch/>
        </p:blipFill>
        <p:spPr>
          <a:xfrm>
            <a:off x="10034336" y="650791"/>
            <a:ext cx="1319457" cy="2533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838200" y="365125"/>
            <a:ext cx="10515600" cy="1325563"/>
          </a:xfrm>
          <a:prstGeom prst="rect">
            <a:avLst/>
          </a:prstGeom>
          <a:noFill/>
          <a:ln>
            <a:noFill/>
          </a:ln>
        </p:spPr>
        <p:txBody>
          <a:bodyPr spcFirstLastPara="1" wrap="square" lIns="109725" tIns="109725" rIns="109725" bIns="91425" anchor="ctr" anchorCtr="0">
            <a:noAutofit/>
          </a:bodyPr>
          <a:lstStyle/>
          <a:p>
            <a:pPr marL="0" lvl="0" indent="0" algn="l" rtl="0">
              <a:lnSpc>
                <a:spcPct val="100000"/>
              </a:lnSpc>
              <a:spcBef>
                <a:spcPts val="0"/>
              </a:spcBef>
              <a:spcAft>
                <a:spcPts val="0"/>
              </a:spcAft>
              <a:buClr>
                <a:schemeClr val="dk1"/>
              </a:buClr>
              <a:buSzPts val="4400"/>
              <a:buFont typeface="Arial"/>
              <a:buNone/>
            </a:pPr>
            <a:r>
              <a:rPr lang="en-US"/>
              <a:t>CPP (Casein photphopeptit)</a:t>
            </a:r>
            <a:endParaRPr/>
          </a:p>
        </p:txBody>
      </p:sp>
      <p:sp>
        <p:nvSpPr>
          <p:cNvPr id="174" name="Google Shape;174;p9"/>
          <p:cNvSpPr txBox="1">
            <a:spLocks noGrp="1"/>
          </p:cNvSpPr>
          <p:nvPr>
            <p:ph type="body" idx="1"/>
          </p:nvPr>
        </p:nvSpPr>
        <p:spPr>
          <a:xfrm>
            <a:off x="838200" y="1929384"/>
            <a:ext cx="10515600" cy="4251960"/>
          </a:xfrm>
          <a:prstGeom prst="rect">
            <a:avLst/>
          </a:prstGeom>
          <a:noFill/>
          <a:ln>
            <a:noFill/>
          </a:ln>
        </p:spPr>
        <p:txBody>
          <a:bodyPr spcFirstLastPara="1" wrap="square" lIns="109725" tIns="109725" rIns="109725" bIns="91425" anchor="t" anchorCtr="0">
            <a:normAutofit fontScale="70000" lnSpcReduction="20000"/>
          </a:bodyPr>
          <a:lstStyle/>
          <a:p>
            <a:pPr marL="228600" lvl="0" indent="-228600" algn="l" rtl="0">
              <a:lnSpc>
                <a:spcPct val="105000"/>
              </a:lnSpc>
              <a:spcBef>
                <a:spcPts val="0"/>
              </a:spcBef>
              <a:spcAft>
                <a:spcPts val="0"/>
              </a:spcAft>
              <a:buClr>
                <a:schemeClr val="dk1"/>
              </a:buClr>
              <a:buSzPct val="100000"/>
              <a:buChar char="•"/>
            </a:pPr>
            <a:r>
              <a:rPr lang="en-US">
                <a:latin typeface="Times"/>
                <a:ea typeface="Times"/>
                <a:cs typeface="Times"/>
                <a:sym typeface="Times"/>
              </a:rPr>
              <a:t>Casein là một loại protein chính trong sữa, chiết xuất từ sữa. Có tác dụng hỗ trợ tăng cường hấp thụ canxi.</a:t>
            </a:r>
            <a:endParaRPr/>
          </a:p>
          <a:p>
            <a:pPr marL="228600" lvl="0" indent="-228600" algn="l" rtl="0">
              <a:lnSpc>
                <a:spcPct val="105000"/>
              </a:lnSpc>
              <a:spcBef>
                <a:spcPts val="1000"/>
              </a:spcBef>
              <a:spcAft>
                <a:spcPts val="0"/>
              </a:spcAft>
              <a:buClr>
                <a:schemeClr val="dk1"/>
              </a:buClr>
              <a:buSzPct val="100000"/>
              <a:buChar char="•"/>
            </a:pPr>
            <a:r>
              <a:rPr lang="en-US">
                <a:latin typeface="Times"/>
                <a:ea typeface="Times"/>
                <a:cs typeface="Times"/>
                <a:sym typeface="Times"/>
              </a:rPr>
              <a:t>Thời kỳ cơ bản để xây dựng khung xương là từ giai đoạn bắt đầu tuổi dậy thì đến cuối tuổi vị thành niên. Vào tuổi 20 thì tất cả xương đã hoàn thiện công việc xây dựng, từ đó cả cuộc đời còn lại chỉ dựa trên nguồn vốn xương này. Bộ xương của người từ lúc sơ sinh chỉ có xấp xỉ 25g canxi và ở người phụ nữ trưởng thành có 1000 – 1200g canxi. </a:t>
            </a:r>
            <a:endParaRPr/>
          </a:p>
          <a:p>
            <a:pPr marL="228600" lvl="0" indent="-228600" algn="l" rtl="0">
              <a:lnSpc>
                <a:spcPct val="105000"/>
              </a:lnSpc>
              <a:spcBef>
                <a:spcPts val="1000"/>
              </a:spcBef>
              <a:spcAft>
                <a:spcPts val="0"/>
              </a:spcAft>
              <a:buClr>
                <a:schemeClr val="dk1"/>
              </a:buClr>
              <a:buSzPct val="100000"/>
              <a:buChar char="•"/>
            </a:pPr>
            <a:r>
              <a:rPr lang="en-US">
                <a:latin typeface="Times"/>
                <a:ea typeface="Times"/>
                <a:cs typeface="Times"/>
                <a:sym typeface="Times"/>
              </a:rPr>
              <a:t>Lượng canxi giữ lại cho cơ thể thì luôn thấp hơn so với lượng tiêu hoá. Điều này là do hiệu quả hấp thu đạt tương đối thấp trong giai đoạn phát triển. Canxi bị mất hàng ngày qua da, móng, tóc, và mồ hôi cũng như qua nước tiểu và các bài tiết qua đường tiêu hoá không được tái hấp thu. Đối với người trưởng thành chỉ khoảng 4 – 8% canxi tiêu hoá được giữ lại, với trẻ nhỏ là: 40%, thanh niên 20 %. Trẻ đẻ non với màng ruột sơ sinh và nhu cầu chất khoáng hoá tương đối lớn nên sự hấp thu tới 60%.</a:t>
            </a:r>
            <a:endParaRPr/>
          </a:p>
          <a:p>
            <a:pPr marL="228600" lvl="0" indent="-228600" algn="l" rtl="0">
              <a:lnSpc>
                <a:spcPct val="105000"/>
              </a:lnSpc>
              <a:spcBef>
                <a:spcPts val="1000"/>
              </a:spcBef>
              <a:spcAft>
                <a:spcPts val="0"/>
              </a:spcAft>
              <a:buClr>
                <a:schemeClr val="dk1"/>
              </a:buClr>
              <a:buSzPct val="100000"/>
              <a:buChar char="•"/>
            </a:pPr>
            <a:r>
              <a:rPr lang="en-US">
                <a:latin typeface="Times"/>
                <a:ea typeface="Times"/>
                <a:cs typeface="Times"/>
                <a:sym typeface="Times"/>
              </a:rPr>
              <a:t>Có một số chất có thể làm tăng sự hấp thu canxi như đường lactose, acid amin Lysine, casein phosphopeptide từ sữa...</a:t>
            </a:r>
            <a:endParaRPr/>
          </a:p>
        </p:txBody>
      </p:sp>
      <p:pic>
        <p:nvPicPr>
          <p:cNvPr id="175" name="Google Shape;175;p9" descr="ロゴ&#10;&#10;自動的に生成された説明"/>
          <p:cNvPicPr preferRelativeResize="0"/>
          <p:nvPr/>
        </p:nvPicPr>
        <p:blipFill rotWithShape="1">
          <a:blip r:embed="rId3">
            <a:alphaModFix/>
          </a:blip>
          <a:srcRect/>
          <a:stretch/>
        </p:blipFill>
        <p:spPr>
          <a:xfrm>
            <a:off x="9496753" y="564516"/>
            <a:ext cx="476690" cy="445329"/>
          </a:xfrm>
          <a:prstGeom prst="rect">
            <a:avLst/>
          </a:prstGeom>
          <a:noFill/>
          <a:ln>
            <a:noFill/>
          </a:ln>
        </p:spPr>
      </p:pic>
      <p:pic>
        <p:nvPicPr>
          <p:cNvPr id="176" name="Google Shape;176;p9" descr="テキスト, アイコン&#10;&#10;自動的に生成された説明"/>
          <p:cNvPicPr preferRelativeResize="0"/>
          <p:nvPr/>
        </p:nvPicPr>
        <p:blipFill rotWithShape="1">
          <a:blip r:embed="rId4">
            <a:alphaModFix/>
          </a:blip>
          <a:srcRect/>
          <a:stretch/>
        </p:blipFill>
        <p:spPr>
          <a:xfrm>
            <a:off x="10034336" y="650791"/>
            <a:ext cx="1319457" cy="253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5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5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500"/>
                                        <p:tgtEl>
                                          <p:spTgt spid="1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y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1985</Words>
  <Application>Microsoft Office PowerPoint</Application>
  <PresentationFormat>Widescreen</PresentationFormat>
  <Paragraphs>115</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Wingdings</vt:lpstr>
      <vt:lpstr>Times</vt:lpstr>
      <vt:lpstr>Arial</vt:lpstr>
      <vt:lpstr>Helvetica Neue</vt:lpstr>
      <vt:lpstr>SketchyVTI</vt:lpstr>
      <vt:lpstr>WELCOME TO PRODUCTS TRAINING</vt:lpstr>
      <vt:lpstr>SỤN CÁ MẬP</vt:lpstr>
      <vt:lpstr>SỤN VI CÁ MẬP  (chondroitin và collagen loại II)</vt:lpstr>
      <vt:lpstr>PowerPoint Presentation</vt:lpstr>
      <vt:lpstr>PowerPoint Presentation</vt:lpstr>
      <vt:lpstr>BCAA</vt:lpstr>
      <vt:lpstr>CÔNG DỤNG BCAA</vt:lpstr>
      <vt:lpstr>MSM</vt:lpstr>
      <vt:lpstr>CPP (Casein photphopeptit)</vt:lpstr>
      <vt:lpstr>Lợi khuẩn Axit lactic</vt:lpstr>
      <vt:lpstr>NANO SỤN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Nhi Do</dc:creator>
  <cp:lastModifiedBy>Tam Nguyen Cuu Thu</cp:lastModifiedBy>
  <cp:revision>2</cp:revision>
  <dcterms:created xsi:type="dcterms:W3CDTF">2022-06-16T07:55:19Z</dcterms:created>
  <dcterms:modified xsi:type="dcterms:W3CDTF">2025-09-16T04:54:01Z</dcterms:modified>
</cp:coreProperties>
</file>