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6" r:id="rId1"/>
  </p:sldMasterIdLst>
  <p:sldIdLst>
    <p:sldId id="256" r:id="rId2"/>
    <p:sldId id="257" r:id="rId3"/>
    <p:sldId id="277" r:id="rId4"/>
    <p:sldId id="258" r:id="rId5"/>
    <p:sldId id="260" r:id="rId6"/>
    <p:sldId id="261" r:id="rId7"/>
    <p:sldId id="262" r:id="rId8"/>
    <p:sldId id="263" r:id="rId9"/>
    <p:sldId id="264" r:id="rId10"/>
    <p:sldId id="274" r:id="rId11"/>
    <p:sldId id="280" r:id="rId12"/>
    <p:sldId id="265" r:id="rId13"/>
    <p:sldId id="276" r:id="rId14"/>
    <p:sldId id="279" r:id="rId15"/>
    <p:sldId id="275" r:id="rId1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43"/>
    <p:restoredTop sz="94590"/>
  </p:normalViewPr>
  <p:slideViewPr>
    <p:cSldViewPr snapToGrid="0" snapToObjects="1">
      <p:cViewPr varScale="1">
        <p:scale>
          <a:sx n="96" d="100"/>
          <a:sy n="96" d="100"/>
        </p:scale>
        <p:origin x="192"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6-20T03:45:53.206"/>
    </inkml:context>
    <inkml:brush xml:id="br0">
      <inkml:brushProperty name="width" value="0.1" units="cm"/>
      <inkml:brushProperty name="height" value="0.1" units="cm"/>
      <inkml:brushProperty name="color" value="#FFFFFF"/>
    </inkml:brush>
  </inkml:definitions>
  <inkml:trace contextRef="#ctx0" brushRef="#br0">1 0 128,'0'6'0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12/18/25</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5260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377580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868701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124152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593159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786296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sX0" fmla="*/ 0 w 10515600"/>
              <a:gd name="csY0" fmla="*/ 0 h 27432"/>
              <a:gd name="csX1" fmla="*/ 446913 w 10515600"/>
              <a:gd name="csY1" fmla="*/ 0 h 27432"/>
              <a:gd name="csX2" fmla="*/ 1104138 w 10515600"/>
              <a:gd name="csY2" fmla="*/ 0 h 27432"/>
              <a:gd name="csX3" fmla="*/ 1866519 w 10515600"/>
              <a:gd name="csY3" fmla="*/ 0 h 27432"/>
              <a:gd name="csX4" fmla="*/ 2208276 w 10515600"/>
              <a:gd name="csY4" fmla="*/ 0 h 27432"/>
              <a:gd name="csX5" fmla="*/ 2550033 w 10515600"/>
              <a:gd name="csY5" fmla="*/ 0 h 27432"/>
              <a:gd name="csX6" fmla="*/ 3417570 w 10515600"/>
              <a:gd name="csY6" fmla="*/ 0 h 27432"/>
              <a:gd name="csX7" fmla="*/ 4074795 w 10515600"/>
              <a:gd name="csY7" fmla="*/ 0 h 27432"/>
              <a:gd name="csX8" fmla="*/ 4416552 w 10515600"/>
              <a:gd name="csY8" fmla="*/ 0 h 27432"/>
              <a:gd name="csX9" fmla="*/ 5073777 w 10515600"/>
              <a:gd name="csY9" fmla="*/ 0 h 27432"/>
              <a:gd name="csX10" fmla="*/ 5941314 w 10515600"/>
              <a:gd name="csY10" fmla="*/ 0 h 27432"/>
              <a:gd name="csX11" fmla="*/ 6493383 w 10515600"/>
              <a:gd name="csY11" fmla="*/ 0 h 27432"/>
              <a:gd name="csX12" fmla="*/ 7045452 w 10515600"/>
              <a:gd name="csY12" fmla="*/ 0 h 27432"/>
              <a:gd name="csX13" fmla="*/ 7702677 w 10515600"/>
              <a:gd name="csY13" fmla="*/ 0 h 27432"/>
              <a:gd name="csX14" fmla="*/ 8465058 w 10515600"/>
              <a:gd name="csY14" fmla="*/ 0 h 27432"/>
              <a:gd name="csX15" fmla="*/ 9227439 w 10515600"/>
              <a:gd name="csY15" fmla="*/ 0 h 27432"/>
              <a:gd name="csX16" fmla="*/ 10515600 w 10515600"/>
              <a:gd name="csY16" fmla="*/ 0 h 27432"/>
              <a:gd name="csX17" fmla="*/ 10515600 w 10515600"/>
              <a:gd name="csY17" fmla="*/ 27432 h 27432"/>
              <a:gd name="csX18" fmla="*/ 10068687 w 10515600"/>
              <a:gd name="csY18" fmla="*/ 27432 h 27432"/>
              <a:gd name="csX19" fmla="*/ 9201150 w 10515600"/>
              <a:gd name="csY19" fmla="*/ 27432 h 27432"/>
              <a:gd name="csX20" fmla="*/ 8543925 w 10515600"/>
              <a:gd name="csY20" fmla="*/ 27432 h 27432"/>
              <a:gd name="csX21" fmla="*/ 8202168 w 10515600"/>
              <a:gd name="csY21" fmla="*/ 27432 h 27432"/>
              <a:gd name="csX22" fmla="*/ 7544943 w 10515600"/>
              <a:gd name="csY22" fmla="*/ 27432 h 27432"/>
              <a:gd name="csX23" fmla="*/ 6992874 w 10515600"/>
              <a:gd name="csY23" fmla="*/ 27432 h 27432"/>
              <a:gd name="csX24" fmla="*/ 6440805 w 10515600"/>
              <a:gd name="csY24" fmla="*/ 27432 h 27432"/>
              <a:gd name="csX25" fmla="*/ 5888736 w 10515600"/>
              <a:gd name="csY25" fmla="*/ 27432 h 27432"/>
              <a:gd name="csX26" fmla="*/ 5336667 w 10515600"/>
              <a:gd name="csY26" fmla="*/ 27432 h 27432"/>
              <a:gd name="csX27" fmla="*/ 4574286 w 10515600"/>
              <a:gd name="csY27" fmla="*/ 27432 h 27432"/>
              <a:gd name="csX28" fmla="*/ 3917061 w 10515600"/>
              <a:gd name="csY28" fmla="*/ 27432 h 27432"/>
              <a:gd name="csX29" fmla="*/ 3575304 w 10515600"/>
              <a:gd name="csY29" fmla="*/ 27432 h 27432"/>
              <a:gd name="csX30" fmla="*/ 3023235 w 10515600"/>
              <a:gd name="csY30" fmla="*/ 27432 h 27432"/>
              <a:gd name="csX31" fmla="*/ 2260854 w 10515600"/>
              <a:gd name="csY31" fmla="*/ 27432 h 27432"/>
              <a:gd name="csX32" fmla="*/ 1813941 w 10515600"/>
              <a:gd name="csY32" fmla="*/ 27432 h 27432"/>
              <a:gd name="csX33" fmla="*/ 946404 w 10515600"/>
              <a:gd name="csY33" fmla="*/ 27432 h 27432"/>
              <a:gd name="csX34" fmla="*/ 0 w 10515600"/>
              <a:gd name="csY34" fmla="*/ 27432 h 27432"/>
              <a:gd name="csX35" fmla="*/ 0 w 10515600"/>
              <a:gd name="csY35"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78650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30110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580408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12752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12/18/25</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sX0" fmla="*/ 0 w 4480560"/>
              <a:gd name="csY0" fmla="*/ 0 h 27432"/>
              <a:gd name="csX1" fmla="*/ 595274 w 4480560"/>
              <a:gd name="csY1" fmla="*/ 0 h 27432"/>
              <a:gd name="csX2" fmla="*/ 1100938 w 4480560"/>
              <a:gd name="csY2" fmla="*/ 0 h 27432"/>
              <a:gd name="csX3" fmla="*/ 1651406 w 4480560"/>
              <a:gd name="csY3" fmla="*/ 0 h 27432"/>
              <a:gd name="csX4" fmla="*/ 2336292 w 4480560"/>
              <a:gd name="csY4" fmla="*/ 0 h 27432"/>
              <a:gd name="csX5" fmla="*/ 2931566 w 4480560"/>
              <a:gd name="csY5" fmla="*/ 0 h 27432"/>
              <a:gd name="csX6" fmla="*/ 3482035 w 4480560"/>
              <a:gd name="csY6" fmla="*/ 0 h 27432"/>
              <a:gd name="csX7" fmla="*/ 4480560 w 4480560"/>
              <a:gd name="csY7" fmla="*/ 0 h 27432"/>
              <a:gd name="csX8" fmla="*/ 4480560 w 4480560"/>
              <a:gd name="csY8" fmla="*/ 27432 h 27432"/>
              <a:gd name="csX9" fmla="*/ 3840480 w 4480560"/>
              <a:gd name="csY9" fmla="*/ 27432 h 27432"/>
              <a:gd name="csX10" fmla="*/ 3290011 w 4480560"/>
              <a:gd name="csY10" fmla="*/ 27432 h 27432"/>
              <a:gd name="csX11" fmla="*/ 2560320 w 4480560"/>
              <a:gd name="csY11" fmla="*/ 27432 h 27432"/>
              <a:gd name="csX12" fmla="*/ 1965046 w 4480560"/>
              <a:gd name="csY12" fmla="*/ 27432 h 27432"/>
              <a:gd name="csX13" fmla="*/ 1459382 w 4480560"/>
              <a:gd name="csY13" fmla="*/ 27432 h 27432"/>
              <a:gd name="csX14" fmla="*/ 774497 w 4480560"/>
              <a:gd name="csY14" fmla="*/ 27432 h 27432"/>
              <a:gd name="csX15" fmla="*/ 0 w 4480560"/>
              <a:gd name="csY15" fmla="*/ 27432 h 27432"/>
              <a:gd name="csX16" fmla="*/ 0 w 4480560"/>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858944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lIns="109728" tIns="109728" rIns="109728" bIns="91440" anchor="ct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lIns="109728" tIns="109728" rIns="109728" bIns="9144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lIns="109728" tIns="109728" rIns="109728" bIns="91440" anchor="ctr"/>
          <a:lstStyle>
            <a:lvl1pPr algn="l">
              <a:defRPr sz="1400" spc="40">
                <a:solidFill>
                  <a:schemeClr val="tx1">
                    <a:tint val="75000"/>
                  </a:schemeClr>
                </a:solidFill>
              </a:defRPr>
            </a:lvl1pPr>
          </a:lstStyle>
          <a:p>
            <a:fld id="{72345051-2045-45DA-935E-2E3CA1A69ADC}" type="datetimeFigureOut">
              <a:rPr lang="en-US" smtClean="0"/>
              <a:t>12/18/25</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lIns="109728" tIns="109728" rIns="109728" bIns="91440" anchor="ctr"/>
          <a:lstStyle>
            <a:lvl1pPr algn="ctr">
              <a:defRPr sz="1400" spc="4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lIns="109728" tIns="109728" rIns="109728" bIns="91440" anchor="ctr"/>
          <a:lstStyle>
            <a:lvl1pPr algn="r">
              <a:defRPr sz="1400" spc="4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4253087664"/>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5" r:id="rId6"/>
    <p:sldLayoutId id="2147483680" r:id="rId7"/>
    <p:sldLayoutId id="2147483681" r:id="rId8"/>
    <p:sldLayoutId id="2147483682" r:id="rId9"/>
    <p:sldLayoutId id="2147483684" r:id="rId10"/>
    <p:sldLayoutId id="2147483683" r:id="rId11"/>
  </p:sldLayoutIdLst>
  <p:txStyles>
    <p:titleStyle>
      <a:lvl1pPr algn="l" defTabSz="914400" rtl="0" eaLnBrk="1" latinLnBrk="0" hangingPunct="1">
        <a:lnSpc>
          <a:spcPct val="100000"/>
        </a:lnSpc>
        <a:spcBef>
          <a:spcPct val="0"/>
        </a:spcBef>
        <a:buNone/>
        <a:defRPr sz="4400" kern="1200" spc="50">
          <a:solidFill>
            <a:schemeClr val="tx1"/>
          </a:solidFill>
          <a:latin typeface="+mj-lt"/>
          <a:ea typeface="+mj-ea"/>
          <a:cs typeface="+mj-cs"/>
        </a:defRPr>
      </a:lvl1pPr>
    </p:titleStyle>
    <p:bodyStyle>
      <a:lvl1pPr marL="228600" indent="-228600" algn="l" defTabSz="914400" rtl="0" eaLnBrk="1" latinLnBrk="0" hangingPunct="1">
        <a:lnSpc>
          <a:spcPct val="105000"/>
        </a:lnSpc>
        <a:spcBef>
          <a:spcPts val="1000"/>
        </a:spcBef>
        <a:buFont typeface="Arial" panose="020B0604020202020204" pitchFamily="34" charset="0"/>
        <a:buChar char="•"/>
        <a:defRPr sz="2600" kern="1200" spc="50">
          <a:solidFill>
            <a:schemeClr val="tx1"/>
          </a:solidFill>
          <a:latin typeface="+mn-lt"/>
          <a:ea typeface="+mn-ea"/>
          <a:cs typeface="+mn-cs"/>
        </a:defRPr>
      </a:lvl1pPr>
      <a:lvl2pPr marL="685800" indent="-228600" algn="l" defTabSz="914400" rtl="0" eaLnBrk="1" latinLnBrk="0" hangingPunct="1">
        <a:lnSpc>
          <a:spcPct val="105000"/>
        </a:lnSpc>
        <a:spcBef>
          <a:spcPts val="500"/>
        </a:spcBef>
        <a:buFont typeface="Arial" panose="020B0604020202020204" pitchFamily="34" charset="0"/>
        <a:buChar char="•"/>
        <a:defRPr sz="2200" kern="1200" spc="50">
          <a:solidFill>
            <a:schemeClr val="tx1"/>
          </a:solidFill>
          <a:latin typeface="+mn-lt"/>
          <a:ea typeface="+mn-ea"/>
          <a:cs typeface="+mn-cs"/>
        </a:defRPr>
      </a:lvl2pPr>
      <a:lvl3pPr marL="1143000" indent="-228600" algn="l" defTabSz="914400" rtl="0" eaLnBrk="1" latinLnBrk="0" hangingPunct="1">
        <a:lnSpc>
          <a:spcPct val="105000"/>
        </a:lnSpc>
        <a:spcBef>
          <a:spcPts val="500"/>
        </a:spcBef>
        <a:buFont typeface="Arial" panose="020B0604020202020204" pitchFamily="34" charset="0"/>
        <a:buChar char="•"/>
        <a:defRPr sz="2000" kern="1200" spc="50">
          <a:solidFill>
            <a:schemeClr val="tx1"/>
          </a:solidFill>
          <a:latin typeface="+mn-lt"/>
          <a:ea typeface="+mn-ea"/>
          <a:cs typeface="+mn-cs"/>
        </a:defRPr>
      </a:lvl3pPr>
      <a:lvl4pPr marL="1600200" indent="-228600" algn="l" defTabSz="914400" rtl="0" eaLnBrk="1" latinLnBrk="0" hangingPunct="1">
        <a:lnSpc>
          <a:spcPct val="105000"/>
        </a:lnSpc>
        <a:spcBef>
          <a:spcPts val="500"/>
        </a:spcBef>
        <a:buFont typeface="Arial" panose="020B0604020202020204" pitchFamily="34" charset="0"/>
        <a:buChar char="•"/>
        <a:defRPr sz="1800" kern="1200" spc="50">
          <a:solidFill>
            <a:schemeClr val="tx1"/>
          </a:solidFill>
          <a:latin typeface="+mn-lt"/>
          <a:ea typeface="+mn-ea"/>
          <a:cs typeface="+mn-cs"/>
        </a:defRPr>
      </a:lvl4pPr>
      <a:lvl5pPr marL="2057400" indent="-228600" algn="l" defTabSz="914400" rtl="0" eaLnBrk="1" latinLnBrk="0" hangingPunct="1">
        <a:lnSpc>
          <a:spcPct val="105000"/>
        </a:lnSpc>
        <a:spcBef>
          <a:spcPts val="500"/>
        </a:spcBef>
        <a:buFont typeface="Arial" panose="020B0604020202020204" pitchFamily="34" charset="0"/>
        <a:buChar char="•"/>
        <a:defRPr sz="1800" kern="1200" spc="5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customXml" Target="../ink/ink1.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vinmec.com/vie/bai-viet/paracetamol-la-gi-v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nhathuoclongchau.com.vn/thanh-phan/chondroitin-sulfa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vinmec.com/en/tin-tuc/thong-tin-suc-khoe/suc-khoe-tong-quat/glucosamine-sulfate-loi-ich-va-nguy-co/"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B87C619C-EBAB-488E-96B9-153AA4C9B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130DA1C1-36FD-41D8-9826-EE797BF39B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453312" cy="6858000"/>
          </a:xfrm>
          <a:custGeom>
            <a:avLst/>
            <a:gdLst>
              <a:gd name="connsiteX0" fmla="*/ 0 w 7433452"/>
              <a:gd name="connsiteY0" fmla="*/ 0 h 6858000"/>
              <a:gd name="connsiteX1" fmla="*/ 1592736 w 7433452"/>
              <a:gd name="connsiteY1" fmla="*/ 0 h 6858000"/>
              <a:gd name="connsiteX2" fmla="*/ 2171700 w 7433452"/>
              <a:gd name="connsiteY2" fmla="*/ 0 h 6858000"/>
              <a:gd name="connsiteX3" fmla="*/ 2762696 w 7433452"/>
              <a:gd name="connsiteY3" fmla="*/ 0 h 6858000"/>
              <a:gd name="connsiteX4" fmla="*/ 2829254 w 7433452"/>
              <a:gd name="connsiteY4" fmla="*/ 0 h 6858000"/>
              <a:gd name="connsiteX5" fmla="*/ 7415310 w 7433452"/>
              <a:gd name="connsiteY5" fmla="*/ 0 h 6858000"/>
              <a:gd name="connsiteX6" fmla="*/ 7405703 w 7433452"/>
              <a:gd name="connsiteY6" fmla="*/ 94814 h 6858000"/>
              <a:gd name="connsiteX7" fmla="*/ 7410754 w 7433452"/>
              <a:gd name="connsiteY7" fmla="*/ 421796 h 6858000"/>
              <a:gd name="connsiteX8" fmla="*/ 7414688 w 7433452"/>
              <a:gd name="connsiteY8" fmla="*/ 812192 h 6858000"/>
              <a:gd name="connsiteX9" fmla="*/ 7395017 w 7433452"/>
              <a:gd name="connsiteY9" fmla="*/ 1113642 h 6858000"/>
              <a:gd name="connsiteX10" fmla="*/ 7422810 w 7433452"/>
              <a:gd name="connsiteY10" fmla="*/ 1796708 h 6858000"/>
              <a:gd name="connsiteX11" fmla="*/ 7421161 w 7433452"/>
              <a:gd name="connsiteY11" fmla="*/ 2327333 h 6858000"/>
              <a:gd name="connsiteX12" fmla="*/ 7412023 w 7433452"/>
              <a:gd name="connsiteY12" fmla="*/ 2784280 h 6858000"/>
              <a:gd name="connsiteX13" fmla="*/ 7417480 w 7433452"/>
              <a:gd name="connsiteY13" fmla="*/ 2985458 h 6858000"/>
              <a:gd name="connsiteX14" fmla="*/ 7403774 w 7433452"/>
              <a:gd name="connsiteY14" fmla="*/ 3531096 h 6858000"/>
              <a:gd name="connsiteX15" fmla="*/ 7414307 w 7433452"/>
              <a:gd name="connsiteY15" fmla="*/ 4336830 h 6858000"/>
              <a:gd name="connsiteX16" fmla="*/ 7413419 w 7433452"/>
              <a:gd name="connsiteY16" fmla="*/ 5026893 h 6858000"/>
              <a:gd name="connsiteX17" fmla="*/ 7417734 w 7433452"/>
              <a:gd name="connsiteY17" fmla="*/ 5252632 h 6858000"/>
              <a:gd name="connsiteX18" fmla="*/ 7417734 w 7433452"/>
              <a:gd name="connsiteY18" fmla="*/ 5466282 h 6858000"/>
              <a:gd name="connsiteX19" fmla="*/ 7379659 w 7433452"/>
              <a:gd name="connsiteY19" fmla="*/ 6121225 h 6858000"/>
              <a:gd name="connsiteX20" fmla="*/ 7395115 w 7433452"/>
              <a:gd name="connsiteY20" fmla="*/ 6708907 h 6858000"/>
              <a:gd name="connsiteX21" fmla="*/ 7412408 w 7433452"/>
              <a:gd name="connsiteY21" fmla="*/ 6858000 h 6858000"/>
              <a:gd name="connsiteX22" fmla="*/ 2829254 w 7433452"/>
              <a:gd name="connsiteY22" fmla="*/ 6858000 h 6858000"/>
              <a:gd name="connsiteX23" fmla="*/ 2762696 w 7433452"/>
              <a:gd name="connsiteY23" fmla="*/ 6858000 h 6858000"/>
              <a:gd name="connsiteX24" fmla="*/ 2171700 w 7433452"/>
              <a:gd name="connsiteY24" fmla="*/ 6858000 h 6858000"/>
              <a:gd name="connsiteX25" fmla="*/ 1592736 w 7433452"/>
              <a:gd name="connsiteY25" fmla="*/ 6858000 h 6858000"/>
              <a:gd name="connsiteX26" fmla="*/ 0 w 7433452"/>
              <a:gd name="connsiteY2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7433452" h="6858000">
                <a:moveTo>
                  <a:pt x="0" y="0"/>
                </a:moveTo>
                <a:lnTo>
                  <a:pt x="1592736" y="0"/>
                </a:lnTo>
                <a:lnTo>
                  <a:pt x="2171700" y="0"/>
                </a:lnTo>
                <a:lnTo>
                  <a:pt x="2762696" y="0"/>
                </a:lnTo>
                <a:lnTo>
                  <a:pt x="2829254" y="0"/>
                </a:lnTo>
                <a:lnTo>
                  <a:pt x="7415310" y="0"/>
                </a:lnTo>
                <a:lnTo>
                  <a:pt x="7405703" y="94814"/>
                </a:lnTo>
                <a:cubicBezTo>
                  <a:pt x="7398856" y="203629"/>
                  <a:pt x="7403520" y="312712"/>
                  <a:pt x="7410754" y="421796"/>
                </a:cubicBezTo>
                <a:cubicBezTo>
                  <a:pt x="7421580" y="551656"/>
                  <a:pt x="7422900" y="682144"/>
                  <a:pt x="7414688" y="812192"/>
                </a:cubicBezTo>
                <a:cubicBezTo>
                  <a:pt x="7406693" y="912591"/>
                  <a:pt x="7397682" y="1012988"/>
                  <a:pt x="7395017" y="1113642"/>
                </a:cubicBezTo>
                <a:cubicBezTo>
                  <a:pt x="7388670" y="1342689"/>
                  <a:pt x="7407708" y="1569316"/>
                  <a:pt x="7422810" y="1796708"/>
                </a:cubicBezTo>
                <a:cubicBezTo>
                  <a:pt x="7434487" y="1973710"/>
                  <a:pt x="7439944" y="2150457"/>
                  <a:pt x="7421161" y="2327333"/>
                </a:cubicBezTo>
                <a:cubicBezTo>
                  <a:pt x="7405170" y="2479266"/>
                  <a:pt x="7396793" y="2631453"/>
                  <a:pt x="7412023" y="2784280"/>
                </a:cubicBezTo>
                <a:cubicBezTo>
                  <a:pt x="7418749" y="2851085"/>
                  <a:pt x="7425984" y="2918653"/>
                  <a:pt x="7417480" y="2985458"/>
                </a:cubicBezTo>
                <a:cubicBezTo>
                  <a:pt x="7394508" y="3167039"/>
                  <a:pt x="7398063" y="3349132"/>
                  <a:pt x="7403774" y="3531096"/>
                </a:cubicBezTo>
                <a:cubicBezTo>
                  <a:pt x="7412277" y="3799715"/>
                  <a:pt x="7426364" y="4067954"/>
                  <a:pt x="7414307" y="4336830"/>
                </a:cubicBezTo>
                <a:cubicBezTo>
                  <a:pt x="7404027" y="4566639"/>
                  <a:pt x="7420653" y="4796831"/>
                  <a:pt x="7413419" y="5026893"/>
                </a:cubicBezTo>
                <a:cubicBezTo>
                  <a:pt x="7410982" y="5102162"/>
                  <a:pt x="7412429" y="5177504"/>
                  <a:pt x="7417734" y="5252632"/>
                </a:cubicBezTo>
                <a:cubicBezTo>
                  <a:pt x="7424271" y="5323700"/>
                  <a:pt x="7424271" y="5395213"/>
                  <a:pt x="7417734" y="5466282"/>
                </a:cubicBezTo>
                <a:cubicBezTo>
                  <a:pt x="7393239" y="5683875"/>
                  <a:pt x="7383214" y="5902486"/>
                  <a:pt x="7379659" y="6121225"/>
                </a:cubicBezTo>
                <a:cubicBezTo>
                  <a:pt x="7376423" y="6317442"/>
                  <a:pt x="7378041" y="6513586"/>
                  <a:pt x="7395115" y="6708907"/>
                </a:cubicBezTo>
                <a:lnTo>
                  <a:pt x="7412408" y="6858000"/>
                </a:lnTo>
                <a:lnTo>
                  <a:pt x="2829254" y="6858000"/>
                </a:lnTo>
                <a:lnTo>
                  <a:pt x="2762696" y="6858000"/>
                </a:lnTo>
                <a:lnTo>
                  <a:pt x="2171700" y="6858000"/>
                </a:lnTo>
                <a:lnTo>
                  <a:pt x="1592736" y="6858000"/>
                </a:lnTo>
                <a:lnTo>
                  <a:pt x="0" y="6858000"/>
                </a:lnTo>
                <a:close/>
              </a:path>
            </a:pathLst>
          </a:custGeom>
          <a:solidFill>
            <a:srgbClr val="B8934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タイトル 1">
            <a:extLst>
              <a:ext uri="{FF2B5EF4-FFF2-40B4-BE49-F238E27FC236}">
                <a16:creationId xmlns:a16="http://schemas.microsoft.com/office/drawing/2014/main" id="{DB1597FA-8450-E721-B8DE-454A05062C38}"/>
              </a:ext>
            </a:extLst>
          </p:cNvPr>
          <p:cNvSpPr>
            <a:spLocks noGrp="1"/>
          </p:cNvSpPr>
          <p:nvPr>
            <p:ph type="ctrTitle"/>
          </p:nvPr>
        </p:nvSpPr>
        <p:spPr>
          <a:xfrm>
            <a:off x="557784" y="484632"/>
            <a:ext cx="6362129" cy="3566160"/>
          </a:xfrm>
        </p:spPr>
        <p:txBody>
          <a:bodyPr>
            <a:normAutofit/>
          </a:bodyPr>
          <a:lstStyle/>
          <a:p>
            <a:pPr>
              <a:lnSpc>
                <a:spcPct val="90000"/>
              </a:lnSpc>
            </a:pPr>
            <a:r>
              <a:rPr kumimoji="1" lang="vi-VN" altLang="ja-JP" sz="6700" dirty="0">
                <a:solidFill>
                  <a:schemeClr val="bg1"/>
                </a:solidFill>
                <a:latin typeface="Times New Roman" panose="02020603050405020304" pitchFamily="18" charset="0"/>
                <a:cs typeface="Times New Roman" panose="02020603050405020304" pitchFamily="18" charset="0"/>
              </a:rPr>
              <a:t>WELCOME TO </a:t>
            </a:r>
            <a:r>
              <a:rPr lang="vi-VN" altLang="ja-JP" sz="6700" dirty="0">
                <a:solidFill>
                  <a:schemeClr val="bg1"/>
                </a:solidFill>
                <a:latin typeface="Times New Roman" panose="02020603050405020304" pitchFamily="18" charset="0"/>
                <a:cs typeface="Times New Roman" panose="02020603050405020304" pitchFamily="18" charset="0"/>
              </a:rPr>
              <a:t>PRODUCTS</a:t>
            </a:r>
            <a:br>
              <a:rPr lang="vi-VN" altLang="ja-JP" sz="6700" dirty="0">
                <a:solidFill>
                  <a:schemeClr val="bg1"/>
                </a:solidFill>
                <a:latin typeface="Times New Roman" panose="02020603050405020304" pitchFamily="18" charset="0"/>
                <a:cs typeface="Times New Roman" panose="02020603050405020304" pitchFamily="18" charset="0"/>
              </a:rPr>
            </a:br>
            <a:r>
              <a:rPr lang="vi-VN" altLang="ja-JP" sz="6700" dirty="0">
                <a:solidFill>
                  <a:schemeClr val="bg1"/>
                </a:solidFill>
                <a:latin typeface="Times New Roman" panose="02020603050405020304" pitchFamily="18" charset="0"/>
                <a:cs typeface="Times New Roman" panose="02020603050405020304" pitchFamily="18" charset="0"/>
              </a:rPr>
              <a:t>TRAINING</a:t>
            </a:r>
            <a:endParaRPr kumimoji="1" lang="ja-JP" altLang="en-US" sz="6700">
              <a:solidFill>
                <a:schemeClr val="bg1"/>
              </a:solidFill>
              <a:latin typeface="Times New Roman" panose="02020603050405020304" pitchFamily="18" charset="0"/>
              <a:cs typeface="Times New Roman" panose="02020603050405020304" pitchFamily="18" charset="0"/>
            </a:endParaRPr>
          </a:p>
        </p:txBody>
      </p:sp>
      <p:pic>
        <p:nvPicPr>
          <p:cNvPr id="9" name="図 8" descr="ロゴ&#10;&#10;自動的に生成された説明">
            <a:extLst>
              <a:ext uri="{FF2B5EF4-FFF2-40B4-BE49-F238E27FC236}">
                <a16:creationId xmlns:a16="http://schemas.microsoft.com/office/drawing/2014/main" id="{65936E19-5C21-7DD2-BF0B-9AF9C92B5C03}"/>
              </a:ext>
            </a:extLst>
          </p:cNvPr>
          <p:cNvPicPr>
            <a:picLocks noChangeAspect="1"/>
          </p:cNvPicPr>
          <p:nvPr/>
        </p:nvPicPr>
        <p:blipFill>
          <a:blip r:embed="rId2"/>
          <a:stretch>
            <a:fillRect/>
          </a:stretch>
        </p:blipFill>
        <p:spPr>
          <a:xfrm>
            <a:off x="8263497" y="420624"/>
            <a:ext cx="3220233" cy="3008376"/>
          </a:xfrm>
          <a:prstGeom prst="rect">
            <a:avLst/>
          </a:prstGeom>
        </p:spPr>
      </p:pic>
      <p:sp>
        <p:nvSpPr>
          <p:cNvPr id="26" name="Rectangle 6">
            <a:extLst>
              <a:ext uri="{FF2B5EF4-FFF2-40B4-BE49-F238E27FC236}">
                <a16:creationId xmlns:a16="http://schemas.microsoft.com/office/drawing/2014/main" id="{35BC54F7-1315-4D6C-9420-A5BF0CDDB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435" y="4252192"/>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図 5" descr="テキスト, アイコン&#10;&#10;自動的に生成された説明">
            <a:extLst>
              <a:ext uri="{FF2B5EF4-FFF2-40B4-BE49-F238E27FC236}">
                <a16:creationId xmlns:a16="http://schemas.microsoft.com/office/drawing/2014/main" id="{B624336A-89D3-9F7E-3ED4-779E9D22CC45}"/>
              </a:ext>
            </a:extLst>
          </p:cNvPr>
          <p:cNvPicPr>
            <a:picLocks noChangeAspect="1"/>
          </p:cNvPicPr>
          <p:nvPr/>
        </p:nvPicPr>
        <p:blipFill>
          <a:blip r:embed="rId3"/>
          <a:stretch>
            <a:fillRect/>
          </a:stretch>
        </p:blipFill>
        <p:spPr>
          <a:xfrm>
            <a:off x="7907654" y="4692827"/>
            <a:ext cx="3931920" cy="755042"/>
          </a:xfrm>
          <a:prstGeom prst="rect">
            <a:avLst/>
          </a:prstGeom>
        </p:spPr>
      </p:pic>
    </p:spTree>
    <p:extLst>
      <p:ext uri="{BB962C8B-B14F-4D97-AF65-F5344CB8AC3E}">
        <p14:creationId xmlns:p14="http://schemas.microsoft.com/office/powerpoint/2010/main" val="369364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946F6A7-0B48-49A7-8E23-3C1F09939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ketchy content container">
            <a:extLst>
              <a:ext uri="{FF2B5EF4-FFF2-40B4-BE49-F238E27FC236}">
                <a16:creationId xmlns:a16="http://schemas.microsoft.com/office/drawing/2014/main" id="{F53AD421-C5C8-4C52-9DD0-6A594F21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5564" y="493776"/>
            <a:ext cx="11040872" cy="5722227"/>
          </a:xfrm>
          <a:custGeom>
            <a:avLst/>
            <a:gdLst>
              <a:gd name="csX0" fmla="*/ 0 w 11040872"/>
              <a:gd name="csY0" fmla="*/ 594482 h 5722227"/>
              <a:gd name="csX1" fmla="*/ 594482 w 11040872"/>
              <a:gd name="csY1" fmla="*/ 0 h 5722227"/>
              <a:gd name="csX2" fmla="*/ 1448314 w 11040872"/>
              <a:gd name="csY2" fmla="*/ 0 h 5722227"/>
              <a:gd name="csX3" fmla="*/ 1908070 w 11040872"/>
              <a:gd name="csY3" fmla="*/ 0 h 5722227"/>
              <a:gd name="csX4" fmla="*/ 2564864 w 11040872"/>
              <a:gd name="csY4" fmla="*/ 0 h 5722227"/>
              <a:gd name="csX5" fmla="*/ 3320177 w 11040872"/>
              <a:gd name="csY5" fmla="*/ 0 h 5722227"/>
              <a:gd name="csX6" fmla="*/ 4174009 w 11040872"/>
              <a:gd name="csY6" fmla="*/ 0 h 5722227"/>
              <a:gd name="csX7" fmla="*/ 4929322 w 11040872"/>
              <a:gd name="csY7" fmla="*/ 0 h 5722227"/>
              <a:gd name="csX8" fmla="*/ 5783154 w 11040872"/>
              <a:gd name="csY8" fmla="*/ 0 h 5722227"/>
              <a:gd name="csX9" fmla="*/ 6538466 w 11040872"/>
              <a:gd name="csY9" fmla="*/ 0 h 5722227"/>
              <a:gd name="csX10" fmla="*/ 6998222 w 11040872"/>
              <a:gd name="csY10" fmla="*/ 0 h 5722227"/>
              <a:gd name="csX11" fmla="*/ 7753535 w 11040872"/>
              <a:gd name="csY11" fmla="*/ 0 h 5722227"/>
              <a:gd name="csX12" fmla="*/ 8311810 w 11040872"/>
              <a:gd name="csY12" fmla="*/ 0 h 5722227"/>
              <a:gd name="csX13" fmla="*/ 8771566 w 11040872"/>
              <a:gd name="csY13" fmla="*/ 0 h 5722227"/>
              <a:gd name="csX14" fmla="*/ 9132802 w 11040872"/>
              <a:gd name="csY14" fmla="*/ 0 h 5722227"/>
              <a:gd name="csX15" fmla="*/ 9592558 w 11040872"/>
              <a:gd name="csY15" fmla="*/ 0 h 5722227"/>
              <a:gd name="csX16" fmla="*/ 10446390 w 11040872"/>
              <a:gd name="csY16" fmla="*/ 0 h 5722227"/>
              <a:gd name="csX17" fmla="*/ 11040872 w 11040872"/>
              <a:gd name="csY17" fmla="*/ 594482 h 5722227"/>
              <a:gd name="csX18" fmla="*/ 11040872 w 11040872"/>
              <a:gd name="csY18" fmla="*/ 1332756 h 5722227"/>
              <a:gd name="csX19" fmla="*/ 11040872 w 11040872"/>
              <a:gd name="csY19" fmla="*/ 2071031 h 5722227"/>
              <a:gd name="csX20" fmla="*/ 11040872 w 11040872"/>
              <a:gd name="csY20" fmla="*/ 2627974 h 5722227"/>
              <a:gd name="csX21" fmla="*/ 11040872 w 11040872"/>
              <a:gd name="csY21" fmla="*/ 3366249 h 5722227"/>
              <a:gd name="csX22" fmla="*/ 11040872 w 11040872"/>
              <a:gd name="csY22" fmla="*/ 3923192 h 5722227"/>
              <a:gd name="csX23" fmla="*/ 11040872 w 11040872"/>
              <a:gd name="csY23" fmla="*/ 5127745 h 5722227"/>
              <a:gd name="csX24" fmla="*/ 10446390 w 11040872"/>
              <a:gd name="csY24" fmla="*/ 5722227 h 5722227"/>
              <a:gd name="csX25" fmla="*/ 9986634 w 11040872"/>
              <a:gd name="csY25" fmla="*/ 5722227 h 5722227"/>
              <a:gd name="csX26" fmla="*/ 9132802 w 11040872"/>
              <a:gd name="csY26" fmla="*/ 5722227 h 5722227"/>
              <a:gd name="csX27" fmla="*/ 8771566 w 11040872"/>
              <a:gd name="csY27" fmla="*/ 5722227 h 5722227"/>
              <a:gd name="csX28" fmla="*/ 8114772 w 11040872"/>
              <a:gd name="csY28" fmla="*/ 5722227 h 5722227"/>
              <a:gd name="csX29" fmla="*/ 7556497 w 11040872"/>
              <a:gd name="csY29" fmla="*/ 5722227 h 5722227"/>
              <a:gd name="csX30" fmla="*/ 6998222 w 11040872"/>
              <a:gd name="csY30" fmla="*/ 5722227 h 5722227"/>
              <a:gd name="csX31" fmla="*/ 6439947 w 11040872"/>
              <a:gd name="csY31" fmla="*/ 5722227 h 5722227"/>
              <a:gd name="csX32" fmla="*/ 6078711 w 11040872"/>
              <a:gd name="csY32" fmla="*/ 5722227 h 5722227"/>
              <a:gd name="csX33" fmla="*/ 5224879 w 11040872"/>
              <a:gd name="csY33" fmla="*/ 5722227 h 5722227"/>
              <a:gd name="csX34" fmla="*/ 4371047 w 11040872"/>
              <a:gd name="csY34" fmla="*/ 5722227 h 5722227"/>
              <a:gd name="csX35" fmla="*/ 4009810 w 11040872"/>
              <a:gd name="csY35" fmla="*/ 5722227 h 5722227"/>
              <a:gd name="csX36" fmla="*/ 3550054 w 11040872"/>
              <a:gd name="csY36" fmla="*/ 5722227 h 5722227"/>
              <a:gd name="csX37" fmla="*/ 2893261 w 11040872"/>
              <a:gd name="csY37" fmla="*/ 5722227 h 5722227"/>
              <a:gd name="csX38" fmla="*/ 2137948 w 11040872"/>
              <a:gd name="csY38" fmla="*/ 5722227 h 5722227"/>
              <a:gd name="csX39" fmla="*/ 1579673 w 11040872"/>
              <a:gd name="csY39" fmla="*/ 5722227 h 5722227"/>
              <a:gd name="csX40" fmla="*/ 594482 w 11040872"/>
              <a:gd name="csY40" fmla="*/ 5722227 h 5722227"/>
              <a:gd name="csX41" fmla="*/ 0 w 11040872"/>
              <a:gd name="csY41" fmla="*/ 5127745 h 5722227"/>
              <a:gd name="csX42" fmla="*/ 0 w 11040872"/>
              <a:gd name="csY42" fmla="*/ 4389471 h 5722227"/>
              <a:gd name="csX43" fmla="*/ 0 w 11040872"/>
              <a:gd name="csY43" fmla="*/ 3787194 h 5722227"/>
              <a:gd name="csX44" fmla="*/ 0 w 11040872"/>
              <a:gd name="csY44" fmla="*/ 3139585 h 5722227"/>
              <a:gd name="csX45" fmla="*/ 0 w 11040872"/>
              <a:gd name="csY45" fmla="*/ 2582642 h 5722227"/>
              <a:gd name="csX46" fmla="*/ 0 w 11040872"/>
              <a:gd name="csY46" fmla="*/ 1844367 h 5722227"/>
              <a:gd name="csX47" fmla="*/ 0 w 11040872"/>
              <a:gd name="csY47" fmla="*/ 1332756 h 5722227"/>
              <a:gd name="csX48" fmla="*/ 0 w 11040872"/>
              <a:gd name="csY48" fmla="*/ 594482 h 5722227"/>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 ang="0">
                <a:pos x="csX36" y="csY36"/>
              </a:cxn>
              <a:cxn ang="0">
                <a:pos x="csX37" y="csY37"/>
              </a:cxn>
              <a:cxn ang="0">
                <a:pos x="csX38" y="csY38"/>
              </a:cxn>
              <a:cxn ang="0">
                <a:pos x="csX39" y="csY39"/>
              </a:cxn>
              <a:cxn ang="0">
                <a:pos x="csX40" y="csY40"/>
              </a:cxn>
              <a:cxn ang="0">
                <a:pos x="csX41" y="csY41"/>
              </a:cxn>
              <a:cxn ang="0">
                <a:pos x="csX42" y="csY42"/>
              </a:cxn>
              <a:cxn ang="0">
                <a:pos x="csX43" y="csY43"/>
              </a:cxn>
              <a:cxn ang="0">
                <a:pos x="csX44" y="csY44"/>
              </a:cxn>
              <a:cxn ang="0">
                <a:pos x="csX45" y="csY45"/>
              </a:cxn>
              <a:cxn ang="0">
                <a:pos x="csX46" y="csY46"/>
              </a:cxn>
              <a:cxn ang="0">
                <a:pos x="csX47" y="csY47"/>
              </a:cxn>
              <a:cxn ang="0">
                <a:pos x="csX48" y="csY48"/>
              </a:cxn>
            </a:cxnLst>
            <a:rect l="l" t="t" r="r" b="b"/>
            <a:pathLst>
              <a:path w="11040872" h="5722227" fill="none" extrusionOk="0">
                <a:moveTo>
                  <a:pt x="0" y="594482"/>
                </a:moveTo>
                <a:cubicBezTo>
                  <a:pt x="15746" y="210853"/>
                  <a:pt x="238566" y="-49047"/>
                  <a:pt x="594482" y="0"/>
                </a:cubicBezTo>
                <a:cubicBezTo>
                  <a:pt x="794518" y="-29056"/>
                  <a:pt x="1056835" y="31998"/>
                  <a:pt x="1448314" y="0"/>
                </a:cubicBezTo>
                <a:cubicBezTo>
                  <a:pt x="1839793" y="-31998"/>
                  <a:pt x="1717857" y="10568"/>
                  <a:pt x="1908070" y="0"/>
                </a:cubicBezTo>
                <a:cubicBezTo>
                  <a:pt x="2098283" y="-10568"/>
                  <a:pt x="2377757" y="-10377"/>
                  <a:pt x="2564864" y="0"/>
                </a:cubicBezTo>
                <a:cubicBezTo>
                  <a:pt x="2751971" y="10377"/>
                  <a:pt x="3048766" y="25570"/>
                  <a:pt x="3320177" y="0"/>
                </a:cubicBezTo>
                <a:cubicBezTo>
                  <a:pt x="3591588" y="-25570"/>
                  <a:pt x="3890997" y="-35762"/>
                  <a:pt x="4174009" y="0"/>
                </a:cubicBezTo>
                <a:cubicBezTo>
                  <a:pt x="4457021" y="35762"/>
                  <a:pt x="4687341" y="20239"/>
                  <a:pt x="4929322" y="0"/>
                </a:cubicBezTo>
                <a:cubicBezTo>
                  <a:pt x="5171303" y="-20239"/>
                  <a:pt x="5520807" y="-10743"/>
                  <a:pt x="5783154" y="0"/>
                </a:cubicBezTo>
                <a:cubicBezTo>
                  <a:pt x="6045501" y="10743"/>
                  <a:pt x="6171473" y="-14245"/>
                  <a:pt x="6538466" y="0"/>
                </a:cubicBezTo>
                <a:cubicBezTo>
                  <a:pt x="6905459" y="14245"/>
                  <a:pt x="6859386" y="-15798"/>
                  <a:pt x="6998222" y="0"/>
                </a:cubicBezTo>
                <a:cubicBezTo>
                  <a:pt x="7137058" y="15798"/>
                  <a:pt x="7493034" y="17684"/>
                  <a:pt x="7753535" y="0"/>
                </a:cubicBezTo>
                <a:cubicBezTo>
                  <a:pt x="8014036" y="-17684"/>
                  <a:pt x="8093734" y="-5742"/>
                  <a:pt x="8311810" y="0"/>
                </a:cubicBezTo>
                <a:cubicBezTo>
                  <a:pt x="8529886" y="5742"/>
                  <a:pt x="8549001" y="8497"/>
                  <a:pt x="8771566" y="0"/>
                </a:cubicBezTo>
                <a:cubicBezTo>
                  <a:pt x="8994131" y="-8497"/>
                  <a:pt x="8987828" y="-849"/>
                  <a:pt x="9132802" y="0"/>
                </a:cubicBezTo>
                <a:cubicBezTo>
                  <a:pt x="9277776" y="849"/>
                  <a:pt x="9415114" y="-11551"/>
                  <a:pt x="9592558" y="0"/>
                </a:cubicBezTo>
                <a:cubicBezTo>
                  <a:pt x="9770002" y="11551"/>
                  <a:pt x="10181650" y="-41772"/>
                  <a:pt x="10446390" y="0"/>
                </a:cubicBezTo>
                <a:cubicBezTo>
                  <a:pt x="10835046" y="-41554"/>
                  <a:pt x="11056788" y="252696"/>
                  <a:pt x="11040872" y="594482"/>
                </a:cubicBezTo>
                <a:cubicBezTo>
                  <a:pt x="11043504" y="949757"/>
                  <a:pt x="11021866" y="1151453"/>
                  <a:pt x="11040872" y="1332756"/>
                </a:cubicBezTo>
                <a:cubicBezTo>
                  <a:pt x="11059878" y="1514059"/>
                  <a:pt x="11068100" y="1802860"/>
                  <a:pt x="11040872" y="2071031"/>
                </a:cubicBezTo>
                <a:cubicBezTo>
                  <a:pt x="11013644" y="2339203"/>
                  <a:pt x="11032418" y="2442705"/>
                  <a:pt x="11040872" y="2627974"/>
                </a:cubicBezTo>
                <a:cubicBezTo>
                  <a:pt x="11049326" y="2813243"/>
                  <a:pt x="11063609" y="3012513"/>
                  <a:pt x="11040872" y="3366249"/>
                </a:cubicBezTo>
                <a:cubicBezTo>
                  <a:pt x="11018135" y="3719985"/>
                  <a:pt x="11016901" y="3727349"/>
                  <a:pt x="11040872" y="3923192"/>
                </a:cubicBezTo>
                <a:cubicBezTo>
                  <a:pt x="11064843" y="4119035"/>
                  <a:pt x="11006950" y="4790605"/>
                  <a:pt x="11040872" y="5127745"/>
                </a:cubicBezTo>
                <a:cubicBezTo>
                  <a:pt x="11056495" y="5431543"/>
                  <a:pt x="10805033" y="5712114"/>
                  <a:pt x="10446390" y="5722227"/>
                </a:cubicBezTo>
                <a:cubicBezTo>
                  <a:pt x="10354097" y="5715080"/>
                  <a:pt x="10214750" y="5743729"/>
                  <a:pt x="9986634" y="5722227"/>
                </a:cubicBezTo>
                <a:cubicBezTo>
                  <a:pt x="9758518" y="5700725"/>
                  <a:pt x="9314174" y="5689111"/>
                  <a:pt x="9132802" y="5722227"/>
                </a:cubicBezTo>
                <a:cubicBezTo>
                  <a:pt x="8951430" y="5755343"/>
                  <a:pt x="8857182" y="5714580"/>
                  <a:pt x="8771566" y="5722227"/>
                </a:cubicBezTo>
                <a:cubicBezTo>
                  <a:pt x="8685950" y="5729874"/>
                  <a:pt x="8346042" y="5748953"/>
                  <a:pt x="8114772" y="5722227"/>
                </a:cubicBezTo>
                <a:cubicBezTo>
                  <a:pt x="7883502" y="5695501"/>
                  <a:pt x="7746868" y="5746487"/>
                  <a:pt x="7556497" y="5722227"/>
                </a:cubicBezTo>
                <a:cubicBezTo>
                  <a:pt x="7366127" y="5697967"/>
                  <a:pt x="7202924" y="5748709"/>
                  <a:pt x="6998222" y="5722227"/>
                </a:cubicBezTo>
                <a:cubicBezTo>
                  <a:pt x="6793521" y="5695745"/>
                  <a:pt x="6669169" y="5749243"/>
                  <a:pt x="6439947" y="5722227"/>
                </a:cubicBezTo>
                <a:cubicBezTo>
                  <a:pt x="6210725" y="5695211"/>
                  <a:pt x="6188382" y="5721246"/>
                  <a:pt x="6078711" y="5722227"/>
                </a:cubicBezTo>
                <a:cubicBezTo>
                  <a:pt x="5969040" y="5723208"/>
                  <a:pt x="5527862" y="5683728"/>
                  <a:pt x="5224879" y="5722227"/>
                </a:cubicBezTo>
                <a:cubicBezTo>
                  <a:pt x="4921896" y="5760726"/>
                  <a:pt x="4729422" y="5692801"/>
                  <a:pt x="4371047" y="5722227"/>
                </a:cubicBezTo>
                <a:cubicBezTo>
                  <a:pt x="4012672" y="5751653"/>
                  <a:pt x="4105017" y="5723347"/>
                  <a:pt x="4009810" y="5722227"/>
                </a:cubicBezTo>
                <a:cubicBezTo>
                  <a:pt x="3914603" y="5721107"/>
                  <a:pt x="3645009" y="5723324"/>
                  <a:pt x="3550054" y="5722227"/>
                </a:cubicBezTo>
                <a:cubicBezTo>
                  <a:pt x="3455099" y="5721130"/>
                  <a:pt x="3124597" y="5727159"/>
                  <a:pt x="2893261" y="5722227"/>
                </a:cubicBezTo>
                <a:cubicBezTo>
                  <a:pt x="2661925" y="5717295"/>
                  <a:pt x="2343077" y="5701539"/>
                  <a:pt x="2137948" y="5722227"/>
                </a:cubicBezTo>
                <a:cubicBezTo>
                  <a:pt x="1932819" y="5742915"/>
                  <a:pt x="1693233" y="5733214"/>
                  <a:pt x="1579673" y="5722227"/>
                </a:cubicBezTo>
                <a:cubicBezTo>
                  <a:pt x="1466114" y="5711240"/>
                  <a:pt x="1044435" y="5724184"/>
                  <a:pt x="594482" y="5722227"/>
                </a:cubicBezTo>
                <a:cubicBezTo>
                  <a:pt x="328734" y="5686479"/>
                  <a:pt x="-66657" y="5424823"/>
                  <a:pt x="0" y="5127745"/>
                </a:cubicBezTo>
                <a:cubicBezTo>
                  <a:pt x="-35087" y="4972394"/>
                  <a:pt x="-19370" y="4652638"/>
                  <a:pt x="0" y="4389471"/>
                </a:cubicBezTo>
                <a:cubicBezTo>
                  <a:pt x="19370" y="4126304"/>
                  <a:pt x="-21113" y="3933106"/>
                  <a:pt x="0" y="3787194"/>
                </a:cubicBezTo>
                <a:cubicBezTo>
                  <a:pt x="21113" y="3641282"/>
                  <a:pt x="19216" y="3402544"/>
                  <a:pt x="0" y="3139585"/>
                </a:cubicBezTo>
                <a:cubicBezTo>
                  <a:pt x="-19216" y="2876626"/>
                  <a:pt x="-14413" y="2787638"/>
                  <a:pt x="0" y="2582642"/>
                </a:cubicBezTo>
                <a:cubicBezTo>
                  <a:pt x="14413" y="2377646"/>
                  <a:pt x="33464" y="2134599"/>
                  <a:pt x="0" y="1844367"/>
                </a:cubicBezTo>
                <a:cubicBezTo>
                  <a:pt x="-33464" y="1554136"/>
                  <a:pt x="25477" y="1493251"/>
                  <a:pt x="0" y="1332756"/>
                </a:cubicBezTo>
                <a:cubicBezTo>
                  <a:pt x="-25477" y="1172261"/>
                  <a:pt x="17540" y="876667"/>
                  <a:pt x="0" y="594482"/>
                </a:cubicBezTo>
                <a:close/>
              </a:path>
              <a:path w="11040872" h="5722227" stroke="0" extrusionOk="0">
                <a:moveTo>
                  <a:pt x="0" y="594482"/>
                </a:moveTo>
                <a:cubicBezTo>
                  <a:pt x="-37935" y="242760"/>
                  <a:pt x="194077" y="27054"/>
                  <a:pt x="594482" y="0"/>
                </a:cubicBezTo>
                <a:cubicBezTo>
                  <a:pt x="773932" y="-24550"/>
                  <a:pt x="1057890" y="25913"/>
                  <a:pt x="1448314" y="0"/>
                </a:cubicBezTo>
                <a:cubicBezTo>
                  <a:pt x="1838738" y="-25913"/>
                  <a:pt x="1797328" y="9502"/>
                  <a:pt x="2006589" y="0"/>
                </a:cubicBezTo>
                <a:cubicBezTo>
                  <a:pt x="2215851" y="-9502"/>
                  <a:pt x="2305839" y="-2636"/>
                  <a:pt x="2466345" y="0"/>
                </a:cubicBezTo>
                <a:cubicBezTo>
                  <a:pt x="2626851" y="2636"/>
                  <a:pt x="3037147" y="20740"/>
                  <a:pt x="3221657" y="0"/>
                </a:cubicBezTo>
                <a:cubicBezTo>
                  <a:pt x="3406167" y="-20740"/>
                  <a:pt x="3611889" y="-6653"/>
                  <a:pt x="3779932" y="0"/>
                </a:cubicBezTo>
                <a:cubicBezTo>
                  <a:pt x="3947975" y="6653"/>
                  <a:pt x="4422439" y="33567"/>
                  <a:pt x="4633764" y="0"/>
                </a:cubicBezTo>
                <a:cubicBezTo>
                  <a:pt x="4845089" y="-33567"/>
                  <a:pt x="4901367" y="-8717"/>
                  <a:pt x="5093520" y="0"/>
                </a:cubicBezTo>
                <a:cubicBezTo>
                  <a:pt x="5285673" y="8717"/>
                  <a:pt x="5570621" y="653"/>
                  <a:pt x="5947352" y="0"/>
                </a:cubicBezTo>
                <a:cubicBezTo>
                  <a:pt x="6324083" y="-653"/>
                  <a:pt x="6209930" y="13850"/>
                  <a:pt x="6308589" y="0"/>
                </a:cubicBezTo>
                <a:cubicBezTo>
                  <a:pt x="6407248" y="-13850"/>
                  <a:pt x="6752695" y="30990"/>
                  <a:pt x="6965383" y="0"/>
                </a:cubicBezTo>
                <a:cubicBezTo>
                  <a:pt x="7178071" y="-30990"/>
                  <a:pt x="7443480" y="-17327"/>
                  <a:pt x="7622176" y="0"/>
                </a:cubicBezTo>
                <a:cubicBezTo>
                  <a:pt x="7800872" y="17327"/>
                  <a:pt x="7990906" y="27729"/>
                  <a:pt x="8180451" y="0"/>
                </a:cubicBezTo>
                <a:cubicBezTo>
                  <a:pt x="8369996" y="-27729"/>
                  <a:pt x="8845868" y="-13192"/>
                  <a:pt x="9034283" y="0"/>
                </a:cubicBezTo>
                <a:cubicBezTo>
                  <a:pt x="9222698" y="13192"/>
                  <a:pt x="9517603" y="-10499"/>
                  <a:pt x="9888115" y="0"/>
                </a:cubicBezTo>
                <a:cubicBezTo>
                  <a:pt x="10258627" y="10499"/>
                  <a:pt x="10316781" y="14930"/>
                  <a:pt x="10446390" y="0"/>
                </a:cubicBezTo>
                <a:cubicBezTo>
                  <a:pt x="10718440" y="-53019"/>
                  <a:pt x="11013962" y="225931"/>
                  <a:pt x="11040872" y="594482"/>
                </a:cubicBezTo>
                <a:cubicBezTo>
                  <a:pt x="11043451" y="904574"/>
                  <a:pt x="11020776" y="1089158"/>
                  <a:pt x="11040872" y="1287424"/>
                </a:cubicBezTo>
                <a:cubicBezTo>
                  <a:pt x="11060968" y="1485690"/>
                  <a:pt x="11051926" y="1673788"/>
                  <a:pt x="11040872" y="1799035"/>
                </a:cubicBezTo>
                <a:cubicBezTo>
                  <a:pt x="11029818" y="1924282"/>
                  <a:pt x="11054623" y="2135970"/>
                  <a:pt x="11040872" y="2355978"/>
                </a:cubicBezTo>
                <a:cubicBezTo>
                  <a:pt x="11027121" y="2575986"/>
                  <a:pt x="11013030" y="2749477"/>
                  <a:pt x="11040872" y="3094253"/>
                </a:cubicBezTo>
                <a:cubicBezTo>
                  <a:pt x="11068714" y="3439030"/>
                  <a:pt x="11029506" y="3525085"/>
                  <a:pt x="11040872" y="3741862"/>
                </a:cubicBezTo>
                <a:cubicBezTo>
                  <a:pt x="11052238" y="3958639"/>
                  <a:pt x="11021397" y="4116679"/>
                  <a:pt x="11040872" y="4298805"/>
                </a:cubicBezTo>
                <a:cubicBezTo>
                  <a:pt x="11060347" y="4480931"/>
                  <a:pt x="11022539" y="4900124"/>
                  <a:pt x="11040872" y="5127745"/>
                </a:cubicBezTo>
                <a:cubicBezTo>
                  <a:pt x="10974688" y="5452322"/>
                  <a:pt x="10793932" y="5738773"/>
                  <a:pt x="10446390" y="5722227"/>
                </a:cubicBezTo>
                <a:cubicBezTo>
                  <a:pt x="10272062" y="5749271"/>
                  <a:pt x="10063650" y="5719054"/>
                  <a:pt x="9789596" y="5722227"/>
                </a:cubicBezTo>
                <a:cubicBezTo>
                  <a:pt x="9515542" y="5725400"/>
                  <a:pt x="9521222" y="5705365"/>
                  <a:pt x="9329840" y="5722227"/>
                </a:cubicBezTo>
                <a:cubicBezTo>
                  <a:pt x="9138458" y="5739089"/>
                  <a:pt x="8905417" y="5705714"/>
                  <a:pt x="8574527" y="5722227"/>
                </a:cubicBezTo>
                <a:cubicBezTo>
                  <a:pt x="8243637" y="5738740"/>
                  <a:pt x="8277624" y="5741955"/>
                  <a:pt x="8114772" y="5722227"/>
                </a:cubicBezTo>
                <a:cubicBezTo>
                  <a:pt x="7951921" y="5702499"/>
                  <a:pt x="7640420" y="5738357"/>
                  <a:pt x="7359459" y="5722227"/>
                </a:cubicBezTo>
                <a:cubicBezTo>
                  <a:pt x="7078498" y="5706097"/>
                  <a:pt x="7122500" y="5736206"/>
                  <a:pt x="6998222" y="5722227"/>
                </a:cubicBezTo>
                <a:cubicBezTo>
                  <a:pt x="6873944" y="5708248"/>
                  <a:pt x="6584762" y="5737766"/>
                  <a:pt x="6242909" y="5722227"/>
                </a:cubicBezTo>
                <a:cubicBezTo>
                  <a:pt x="5901056" y="5706688"/>
                  <a:pt x="5911118" y="5710812"/>
                  <a:pt x="5783154" y="5722227"/>
                </a:cubicBezTo>
                <a:cubicBezTo>
                  <a:pt x="5655191" y="5733642"/>
                  <a:pt x="5585023" y="5732166"/>
                  <a:pt x="5421917" y="5722227"/>
                </a:cubicBezTo>
                <a:cubicBezTo>
                  <a:pt x="5258811" y="5712288"/>
                  <a:pt x="5178725" y="5705468"/>
                  <a:pt x="4962161" y="5722227"/>
                </a:cubicBezTo>
                <a:cubicBezTo>
                  <a:pt x="4745597" y="5738986"/>
                  <a:pt x="4430318" y="5744224"/>
                  <a:pt x="4206848" y="5722227"/>
                </a:cubicBezTo>
                <a:cubicBezTo>
                  <a:pt x="3983378" y="5700230"/>
                  <a:pt x="3911697" y="5735058"/>
                  <a:pt x="3747093" y="5722227"/>
                </a:cubicBezTo>
                <a:cubicBezTo>
                  <a:pt x="3582489" y="5709396"/>
                  <a:pt x="3545682" y="5704593"/>
                  <a:pt x="3385856" y="5722227"/>
                </a:cubicBezTo>
                <a:cubicBezTo>
                  <a:pt x="3226030" y="5739861"/>
                  <a:pt x="3029507" y="5730116"/>
                  <a:pt x="2926100" y="5722227"/>
                </a:cubicBezTo>
                <a:cubicBezTo>
                  <a:pt x="2822693" y="5714338"/>
                  <a:pt x="2554822" y="5699610"/>
                  <a:pt x="2367825" y="5722227"/>
                </a:cubicBezTo>
                <a:cubicBezTo>
                  <a:pt x="2180829" y="5744844"/>
                  <a:pt x="2002855" y="5738254"/>
                  <a:pt x="1711032" y="5722227"/>
                </a:cubicBezTo>
                <a:cubicBezTo>
                  <a:pt x="1419209" y="5706200"/>
                  <a:pt x="1407274" y="5738383"/>
                  <a:pt x="1251276" y="5722227"/>
                </a:cubicBezTo>
                <a:cubicBezTo>
                  <a:pt x="1095278" y="5706071"/>
                  <a:pt x="872658" y="5717760"/>
                  <a:pt x="594482" y="5722227"/>
                </a:cubicBezTo>
                <a:cubicBezTo>
                  <a:pt x="253293" y="5699246"/>
                  <a:pt x="-22323" y="5466443"/>
                  <a:pt x="0" y="5127745"/>
                </a:cubicBezTo>
                <a:cubicBezTo>
                  <a:pt x="-23138" y="4892853"/>
                  <a:pt x="-21399" y="4758867"/>
                  <a:pt x="0" y="4616134"/>
                </a:cubicBezTo>
                <a:cubicBezTo>
                  <a:pt x="21399" y="4473401"/>
                  <a:pt x="-2392" y="4140718"/>
                  <a:pt x="0" y="4013858"/>
                </a:cubicBezTo>
                <a:cubicBezTo>
                  <a:pt x="2392" y="3886998"/>
                  <a:pt x="-9073" y="3524231"/>
                  <a:pt x="0" y="3320916"/>
                </a:cubicBezTo>
                <a:cubicBezTo>
                  <a:pt x="9073" y="3117601"/>
                  <a:pt x="-20614" y="2922972"/>
                  <a:pt x="0" y="2763972"/>
                </a:cubicBezTo>
                <a:cubicBezTo>
                  <a:pt x="20614" y="2604972"/>
                  <a:pt x="5751" y="2418545"/>
                  <a:pt x="0" y="2116363"/>
                </a:cubicBezTo>
                <a:cubicBezTo>
                  <a:pt x="-5751" y="1814181"/>
                  <a:pt x="-23336" y="1771268"/>
                  <a:pt x="0" y="1604752"/>
                </a:cubicBezTo>
                <a:cubicBezTo>
                  <a:pt x="23336" y="1438236"/>
                  <a:pt x="-35446" y="1063211"/>
                  <a:pt x="0" y="594482"/>
                </a:cubicBezTo>
                <a:close/>
              </a:path>
            </a:pathLst>
          </a:custGeom>
          <a:solidFill>
            <a:schemeClr val="accent1"/>
          </a:solidFill>
          <a:ln w="25400">
            <a:solidFill>
              <a:schemeClr val="accent1"/>
            </a:solidFill>
            <a:round/>
            <a:extLst>
              <a:ext uri="{C807C97D-BFC1-408E-A445-0C87EB9F89A2}">
                <ask:lineSketchStyleProps xmlns:ask="http://schemas.microsoft.com/office/drawing/2018/sketchyshapes" sd="1219033472">
                  <a:prstGeom prst="roundRect">
                    <a:avLst>
                      <a:gd name="adj" fmla="val 10389"/>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540D56FB-F21D-CA9D-0897-6A066BDE3381}"/>
              </a:ext>
            </a:extLst>
          </p:cNvPr>
          <p:cNvSpPr>
            <a:spLocks noGrp="1"/>
          </p:cNvSpPr>
          <p:nvPr>
            <p:ph type="title"/>
          </p:nvPr>
        </p:nvSpPr>
        <p:spPr>
          <a:xfrm>
            <a:off x="1151467" y="887973"/>
            <a:ext cx="9889067" cy="1325563"/>
          </a:xfrm>
        </p:spPr>
        <p:txBody>
          <a:bodyPr vert="horz" lIns="91440" tIns="45720" rIns="91440" bIns="45720" rtlCol="0" anchor="ctr">
            <a:normAutofit/>
          </a:bodyPr>
          <a:lstStyle/>
          <a:p>
            <a:r>
              <a:rPr kumimoji="1" lang="en-US" altLang="ja-JP" sz="6600" dirty="0" err="1">
                <a:solidFill>
                  <a:schemeClr val="bg1"/>
                </a:solidFill>
                <a:latin typeface="Times" pitchFamily="2" charset="0"/>
              </a:rPr>
              <a:t>Lợi</a:t>
            </a:r>
            <a:r>
              <a:rPr kumimoji="1" lang="en-US" altLang="ja-JP" sz="6600" dirty="0">
                <a:solidFill>
                  <a:schemeClr val="bg1"/>
                </a:solidFill>
                <a:latin typeface="Times" pitchFamily="2" charset="0"/>
              </a:rPr>
              <a:t> </a:t>
            </a:r>
            <a:r>
              <a:rPr kumimoji="1" lang="en-US" altLang="ja-JP" sz="6600" dirty="0" err="1">
                <a:solidFill>
                  <a:schemeClr val="bg1"/>
                </a:solidFill>
                <a:latin typeface="Times" pitchFamily="2" charset="0"/>
              </a:rPr>
              <a:t>khuẩn</a:t>
            </a:r>
            <a:r>
              <a:rPr kumimoji="1" lang="en-US" altLang="ja-JP" sz="6600" dirty="0">
                <a:solidFill>
                  <a:schemeClr val="bg1"/>
                </a:solidFill>
                <a:latin typeface="Times" pitchFamily="2" charset="0"/>
              </a:rPr>
              <a:t> </a:t>
            </a:r>
            <a:r>
              <a:rPr kumimoji="1" lang="en-US" altLang="ja-JP" sz="6600" dirty="0" err="1">
                <a:solidFill>
                  <a:schemeClr val="bg1"/>
                </a:solidFill>
                <a:latin typeface="Times" pitchFamily="2" charset="0"/>
              </a:rPr>
              <a:t>Axit</a:t>
            </a:r>
            <a:r>
              <a:rPr kumimoji="1" lang="en-US" altLang="ja-JP" sz="6600" dirty="0">
                <a:solidFill>
                  <a:schemeClr val="bg1"/>
                </a:solidFill>
                <a:latin typeface="Times" pitchFamily="2" charset="0"/>
              </a:rPr>
              <a:t> lactic</a:t>
            </a:r>
          </a:p>
        </p:txBody>
      </p:sp>
      <p:sp>
        <p:nvSpPr>
          <p:cNvPr id="13" name="Rectangle 6">
            <a:extLst>
              <a:ext uri="{FF2B5EF4-FFF2-40B4-BE49-F238E27FC236}">
                <a16:creationId xmlns:a16="http://schemas.microsoft.com/office/drawing/2014/main" id="{6D7E5B0F-5185-440A-8222-321C1D118A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7092" y="2325880"/>
            <a:ext cx="9957816" cy="18288"/>
          </a:xfrm>
          <a:custGeom>
            <a:avLst/>
            <a:gdLst>
              <a:gd name="csX0" fmla="*/ 0 w 9957816"/>
              <a:gd name="csY0" fmla="*/ 0 h 18288"/>
              <a:gd name="csX1" fmla="*/ 863011 w 9957816"/>
              <a:gd name="csY1" fmla="*/ 0 h 18288"/>
              <a:gd name="csX2" fmla="*/ 1327709 w 9957816"/>
              <a:gd name="csY2" fmla="*/ 0 h 18288"/>
              <a:gd name="csX3" fmla="*/ 2091141 w 9957816"/>
              <a:gd name="csY3" fmla="*/ 0 h 18288"/>
              <a:gd name="csX4" fmla="*/ 2555839 w 9957816"/>
              <a:gd name="csY4" fmla="*/ 0 h 18288"/>
              <a:gd name="csX5" fmla="*/ 3219694 w 9957816"/>
              <a:gd name="csY5" fmla="*/ 0 h 18288"/>
              <a:gd name="csX6" fmla="*/ 3983126 w 9957816"/>
              <a:gd name="csY6" fmla="*/ 0 h 18288"/>
              <a:gd name="csX7" fmla="*/ 4348246 w 9957816"/>
              <a:gd name="csY7" fmla="*/ 0 h 18288"/>
              <a:gd name="csX8" fmla="*/ 4713366 w 9957816"/>
              <a:gd name="csY8" fmla="*/ 0 h 18288"/>
              <a:gd name="csX9" fmla="*/ 5576377 w 9957816"/>
              <a:gd name="csY9" fmla="*/ 0 h 18288"/>
              <a:gd name="csX10" fmla="*/ 6240231 w 9957816"/>
              <a:gd name="csY10" fmla="*/ 0 h 18288"/>
              <a:gd name="csX11" fmla="*/ 6605351 w 9957816"/>
              <a:gd name="csY11" fmla="*/ 0 h 18288"/>
              <a:gd name="csX12" fmla="*/ 7269206 w 9957816"/>
              <a:gd name="csY12" fmla="*/ 0 h 18288"/>
              <a:gd name="csX13" fmla="*/ 8132216 w 9957816"/>
              <a:gd name="csY13" fmla="*/ 0 h 18288"/>
              <a:gd name="csX14" fmla="*/ 8696493 w 9957816"/>
              <a:gd name="csY14" fmla="*/ 0 h 18288"/>
              <a:gd name="csX15" fmla="*/ 9260769 w 9957816"/>
              <a:gd name="csY15" fmla="*/ 0 h 18288"/>
              <a:gd name="csX16" fmla="*/ 9957816 w 9957816"/>
              <a:gd name="csY16" fmla="*/ 0 h 18288"/>
              <a:gd name="csX17" fmla="*/ 9957816 w 9957816"/>
              <a:gd name="csY17" fmla="*/ 18288 h 18288"/>
              <a:gd name="csX18" fmla="*/ 9293962 w 9957816"/>
              <a:gd name="csY18" fmla="*/ 18288 h 18288"/>
              <a:gd name="csX19" fmla="*/ 8530529 w 9957816"/>
              <a:gd name="csY19" fmla="*/ 18288 h 18288"/>
              <a:gd name="csX20" fmla="*/ 7767096 w 9957816"/>
              <a:gd name="csY20" fmla="*/ 18288 h 18288"/>
              <a:gd name="csX21" fmla="*/ 7302398 w 9957816"/>
              <a:gd name="csY21" fmla="*/ 18288 h 18288"/>
              <a:gd name="csX22" fmla="*/ 6439388 w 9957816"/>
              <a:gd name="csY22" fmla="*/ 18288 h 18288"/>
              <a:gd name="csX23" fmla="*/ 5775533 w 9957816"/>
              <a:gd name="csY23" fmla="*/ 18288 h 18288"/>
              <a:gd name="csX24" fmla="*/ 5410413 w 9957816"/>
              <a:gd name="csY24" fmla="*/ 18288 h 18288"/>
              <a:gd name="csX25" fmla="*/ 4746559 w 9957816"/>
              <a:gd name="csY25" fmla="*/ 18288 h 18288"/>
              <a:gd name="csX26" fmla="*/ 4182283 w 9957816"/>
              <a:gd name="csY26" fmla="*/ 18288 h 18288"/>
              <a:gd name="csX27" fmla="*/ 3618006 w 9957816"/>
              <a:gd name="csY27" fmla="*/ 18288 h 18288"/>
              <a:gd name="csX28" fmla="*/ 3053730 w 9957816"/>
              <a:gd name="csY28" fmla="*/ 18288 h 18288"/>
              <a:gd name="csX29" fmla="*/ 2489454 w 9957816"/>
              <a:gd name="csY29" fmla="*/ 18288 h 18288"/>
              <a:gd name="csX30" fmla="*/ 1726021 w 9957816"/>
              <a:gd name="csY30" fmla="*/ 18288 h 18288"/>
              <a:gd name="csX31" fmla="*/ 1062167 w 9957816"/>
              <a:gd name="csY31" fmla="*/ 18288 h 18288"/>
              <a:gd name="csX32" fmla="*/ 697047 w 9957816"/>
              <a:gd name="csY32" fmla="*/ 18288 h 18288"/>
              <a:gd name="csX33" fmla="*/ 0 w 9957816"/>
              <a:gd name="csY33" fmla="*/ 18288 h 18288"/>
              <a:gd name="csX34" fmla="*/ 0 w 9957816"/>
              <a:gd name="csY3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9957816" h="18288" fill="none" extrusionOk="0">
                <a:moveTo>
                  <a:pt x="0" y="0"/>
                </a:moveTo>
                <a:cubicBezTo>
                  <a:pt x="258912" y="4528"/>
                  <a:pt x="602792" y="35413"/>
                  <a:pt x="863011" y="0"/>
                </a:cubicBezTo>
                <a:cubicBezTo>
                  <a:pt x="1123230" y="-35413"/>
                  <a:pt x="1110743" y="8950"/>
                  <a:pt x="1327709" y="0"/>
                </a:cubicBezTo>
                <a:cubicBezTo>
                  <a:pt x="1544675" y="-8950"/>
                  <a:pt x="1720121" y="-30004"/>
                  <a:pt x="2091141" y="0"/>
                </a:cubicBezTo>
                <a:cubicBezTo>
                  <a:pt x="2462161" y="30004"/>
                  <a:pt x="2325710" y="-22120"/>
                  <a:pt x="2555839" y="0"/>
                </a:cubicBezTo>
                <a:cubicBezTo>
                  <a:pt x="2785968" y="22120"/>
                  <a:pt x="2943172" y="14890"/>
                  <a:pt x="3219694" y="0"/>
                </a:cubicBezTo>
                <a:cubicBezTo>
                  <a:pt x="3496216" y="-14890"/>
                  <a:pt x="3789247" y="-1477"/>
                  <a:pt x="3983126" y="0"/>
                </a:cubicBezTo>
                <a:cubicBezTo>
                  <a:pt x="4177005" y="1477"/>
                  <a:pt x="4180112" y="16397"/>
                  <a:pt x="4348246" y="0"/>
                </a:cubicBezTo>
                <a:cubicBezTo>
                  <a:pt x="4516380" y="-16397"/>
                  <a:pt x="4601818" y="4117"/>
                  <a:pt x="4713366" y="0"/>
                </a:cubicBezTo>
                <a:cubicBezTo>
                  <a:pt x="4824914" y="-4117"/>
                  <a:pt x="5400642" y="663"/>
                  <a:pt x="5576377" y="0"/>
                </a:cubicBezTo>
                <a:cubicBezTo>
                  <a:pt x="5752112" y="-663"/>
                  <a:pt x="6036350" y="11452"/>
                  <a:pt x="6240231" y="0"/>
                </a:cubicBezTo>
                <a:cubicBezTo>
                  <a:pt x="6444112" y="-11452"/>
                  <a:pt x="6508667" y="-15154"/>
                  <a:pt x="6605351" y="0"/>
                </a:cubicBezTo>
                <a:cubicBezTo>
                  <a:pt x="6702035" y="15154"/>
                  <a:pt x="7096186" y="19291"/>
                  <a:pt x="7269206" y="0"/>
                </a:cubicBezTo>
                <a:cubicBezTo>
                  <a:pt x="7442227" y="-19291"/>
                  <a:pt x="7802902" y="39720"/>
                  <a:pt x="8132216" y="0"/>
                </a:cubicBezTo>
                <a:cubicBezTo>
                  <a:pt x="8461530" y="-39720"/>
                  <a:pt x="8551221" y="24341"/>
                  <a:pt x="8696493" y="0"/>
                </a:cubicBezTo>
                <a:cubicBezTo>
                  <a:pt x="8841765" y="-24341"/>
                  <a:pt x="9091257" y="15574"/>
                  <a:pt x="9260769" y="0"/>
                </a:cubicBezTo>
                <a:cubicBezTo>
                  <a:pt x="9430281" y="-15574"/>
                  <a:pt x="9809458" y="-15806"/>
                  <a:pt x="9957816" y="0"/>
                </a:cubicBezTo>
                <a:cubicBezTo>
                  <a:pt x="9958154" y="7640"/>
                  <a:pt x="9957366" y="11289"/>
                  <a:pt x="9957816" y="18288"/>
                </a:cubicBezTo>
                <a:cubicBezTo>
                  <a:pt x="9789958" y="23645"/>
                  <a:pt x="9437684" y="-10787"/>
                  <a:pt x="9293962" y="18288"/>
                </a:cubicBezTo>
                <a:cubicBezTo>
                  <a:pt x="9150240" y="47363"/>
                  <a:pt x="8858466" y="6899"/>
                  <a:pt x="8530529" y="18288"/>
                </a:cubicBezTo>
                <a:cubicBezTo>
                  <a:pt x="8202592" y="29677"/>
                  <a:pt x="8042036" y="-12845"/>
                  <a:pt x="7767096" y="18288"/>
                </a:cubicBezTo>
                <a:cubicBezTo>
                  <a:pt x="7492156" y="49421"/>
                  <a:pt x="7464764" y="38557"/>
                  <a:pt x="7302398" y="18288"/>
                </a:cubicBezTo>
                <a:cubicBezTo>
                  <a:pt x="7140032" y="-1981"/>
                  <a:pt x="6674139" y="-20177"/>
                  <a:pt x="6439388" y="18288"/>
                </a:cubicBezTo>
                <a:cubicBezTo>
                  <a:pt x="6204637" y="56753"/>
                  <a:pt x="6044763" y="2398"/>
                  <a:pt x="5775533" y="18288"/>
                </a:cubicBezTo>
                <a:cubicBezTo>
                  <a:pt x="5506303" y="34178"/>
                  <a:pt x="5528640" y="8636"/>
                  <a:pt x="5410413" y="18288"/>
                </a:cubicBezTo>
                <a:cubicBezTo>
                  <a:pt x="5292186" y="27940"/>
                  <a:pt x="4880771" y="-3659"/>
                  <a:pt x="4746559" y="18288"/>
                </a:cubicBezTo>
                <a:cubicBezTo>
                  <a:pt x="4612347" y="40235"/>
                  <a:pt x="4346390" y="46329"/>
                  <a:pt x="4182283" y="18288"/>
                </a:cubicBezTo>
                <a:cubicBezTo>
                  <a:pt x="4018176" y="-9753"/>
                  <a:pt x="3743247" y="40654"/>
                  <a:pt x="3618006" y="18288"/>
                </a:cubicBezTo>
                <a:cubicBezTo>
                  <a:pt x="3492765" y="-4078"/>
                  <a:pt x="3201495" y="15624"/>
                  <a:pt x="3053730" y="18288"/>
                </a:cubicBezTo>
                <a:cubicBezTo>
                  <a:pt x="2905965" y="20952"/>
                  <a:pt x="2770855" y="10382"/>
                  <a:pt x="2489454" y="18288"/>
                </a:cubicBezTo>
                <a:cubicBezTo>
                  <a:pt x="2208053" y="26194"/>
                  <a:pt x="1999579" y="12705"/>
                  <a:pt x="1726021" y="18288"/>
                </a:cubicBezTo>
                <a:cubicBezTo>
                  <a:pt x="1452463" y="23871"/>
                  <a:pt x="1261725" y="2423"/>
                  <a:pt x="1062167" y="18288"/>
                </a:cubicBezTo>
                <a:cubicBezTo>
                  <a:pt x="862609" y="34153"/>
                  <a:pt x="828837" y="34680"/>
                  <a:pt x="697047" y="18288"/>
                </a:cubicBezTo>
                <a:cubicBezTo>
                  <a:pt x="565257" y="1896"/>
                  <a:pt x="290333" y="-12656"/>
                  <a:pt x="0" y="18288"/>
                </a:cubicBezTo>
                <a:cubicBezTo>
                  <a:pt x="-82" y="11708"/>
                  <a:pt x="-178" y="8956"/>
                  <a:pt x="0" y="0"/>
                </a:cubicBezTo>
                <a:close/>
              </a:path>
              <a:path w="9957816" h="18288" stroke="0" extrusionOk="0">
                <a:moveTo>
                  <a:pt x="0" y="0"/>
                </a:moveTo>
                <a:cubicBezTo>
                  <a:pt x="239894" y="-13568"/>
                  <a:pt x="444306" y="20490"/>
                  <a:pt x="564276" y="0"/>
                </a:cubicBezTo>
                <a:cubicBezTo>
                  <a:pt x="684246" y="-20490"/>
                  <a:pt x="829702" y="-16311"/>
                  <a:pt x="929396" y="0"/>
                </a:cubicBezTo>
                <a:cubicBezTo>
                  <a:pt x="1029090" y="16311"/>
                  <a:pt x="1434080" y="4599"/>
                  <a:pt x="1792407" y="0"/>
                </a:cubicBezTo>
                <a:cubicBezTo>
                  <a:pt x="2150734" y="-4599"/>
                  <a:pt x="2230922" y="-3217"/>
                  <a:pt x="2356683" y="0"/>
                </a:cubicBezTo>
                <a:cubicBezTo>
                  <a:pt x="2482444" y="3217"/>
                  <a:pt x="2727176" y="10118"/>
                  <a:pt x="2920959" y="0"/>
                </a:cubicBezTo>
                <a:cubicBezTo>
                  <a:pt x="3114742" y="-10118"/>
                  <a:pt x="3583268" y="6126"/>
                  <a:pt x="3783970" y="0"/>
                </a:cubicBezTo>
                <a:cubicBezTo>
                  <a:pt x="3984672" y="-6126"/>
                  <a:pt x="4119530" y="12121"/>
                  <a:pt x="4248668" y="0"/>
                </a:cubicBezTo>
                <a:cubicBezTo>
                  <a:pt x="4377806" y="-12121"/>
                  <a:pt x="4830370" y="39306"/>
                  <a:pt x="5111679" y="0"/>
                </a:cubicBezTo>
                <a:cubicBezTo>
                  <a:pt x="5392988" y="-39306"/>
                  <a:pt x="5595981" y="-37432"/>
                  <a:pt x="5974690" y="0"/>
                </a:cubicBezTo>
                <a:cubicBezTo>
                  <a:pt x="6353399" y="37432"/>
                  <a:pt x="6382398" y="-32218"/>
                  <a:pt x="6638544" y="0"/>
                </a:cubicBezTo>
                <a:cubicBezTo>
                  <a:pt x="6894690" y="32218"/>
                  <a:pt x="7107197" y="-8479"/>
                  <a:pt x="7501555" y="0"/>
                </a:cubicBezTo>
                <a:cubicBezTo>
                  <a:pt x="7895913" y="8479"/>
                  <a:pt x="7913370" y="-2556"/>
                  <a:pt x="8065831" y="0"/>
                </a:cubicBezTo>
                <a:cubicBezTo>
                  <a:pt x="8218292" y="2556"/>
                  <a:pt x="8391465" y="4509"/>
                  <a:pt x="8630107" y="0"/>
                </a:cubicBezTo>
                <a:cubicBezTo>
                  <a:pt x="8868749" y="-4509"/>
                  <a:pt x="9078381" y="-9348"/>
                  <a:pt x="9393540" y="0"/>
                </a:cubicBezTo>
                <a:cubicBezTo>
                  <a:pt x="9708699" y="9348"/>
                  <a:pt x="9789190" y="-16759"/>
                  <a:pt x="9957816" y="0"/>
                </a:cubicBezTo>
                <a:cubicBezTo>
                  <a:pt x="9957941" y="4395"/>
                  <a:pt x="9957741" y="9776"/>
                  <a:pt x="9957816" y="18288"/>
                </a:cubicBezTo>
                <a:cubicBezTo>
                  <a:pt x="9649812" y="40651"/>
                  <a:pt x="9486007" y="41594"/>
                  <a:pt x="9194383" y="18288"/>
                </a:cubicBezTo>
                <a:cubicBezTo>
                  <a:pt x="8902759" y="-5018"/>
                  <a:pt x="8744094" y="43814"/>
                  <a:pt x="8530529" y="18288"/>
                </a:cubicBezTo>
                <a:cubicBezTo>
                  <a:pt x="8316964" y="-7238"/>
                  <a:pt x="8282371" y="24093"/>
                  <a:pt x="8165409" y="18288"/>
                </a:cubicBezTo>
                <a:cubicBezTo>
                  <a:pt x="8048447" y="12483"/>
                  <a:pt x="7851788" y="12040"/>
                  <a:pt x="7700711" y="18288"/>
                </a:cubicBezTo>
                <a:cubicBezTo>
                  <a:pt x="7549634" y="24536"/>
                  <a:pt x="7127225" y="27915"/>
                  <a:pt x="6837700" y="18288"/>
                </a:cubicBezTo>
                <a:cubicBezTo>
                  <a:pt x="6548175" y="8661"/>
                  <a:pt x="6330711" y="50037"/>
                  <a:pt x="6173846" y="18288"/>
                </a:cubicBezTo>
                <a:cubicBezTo>
                  <a:pt x="6016981" y="-13461"/>
                  <a:pt x="5930031" y="15985"/>
                  <a:pt x="5709148" y="18288"/>
                </a:cubicBezTo>
                <a:cubicBezTo>
                  <a:pt x="5488265" y="20591"/>
                  <a:pt x="5372997" y="43097"/>
                  <a:pt x="5045293" y="18288"/>
                </a:cubicBezTo>
                <a:cubicBezTo>
                  <a:pt x="4717590" y="-6521"/>
                  <a:pt x="4829875" y="6803"/>
                  <a:pt x="4680174" y="18288"/>
                </a:cubicBezTo>
                <a:cubicBezTo>
                  <a:pt x="4530473" y="29773"/>
                  <a:pt x="4441300" y="27030"/>
                  <a:pt x="4315054" y="18288"/>
                </a:cubicBezTo>
                <a:cubicBezTo>
                  <a:pt x="4188808" y="9546"/>
                  <a:pt x="3846162" y="4446"/>
                  <a:pt x="3651199" y="18288"/>
                </a:cubicBezTo>
                <a:cubicBezTo>
                  <a:pt x="3456236" y="32130"/>
                  <a:pt x="3412656" y="-1324"/>
                  <a:pt x="3186501" y="18288"/>
                </a:cubicBezTo>
                <a:cubicBezTo>
                  <a:pt x="2960346" y="37900"/>
                  <a:pt x="2783091" y="19872"/>
                  <a:pt x="2423069" y="18288"/>
                </a:cubicBezTo>
                <a:cubicBezTo>
                  <a:pt x="2063047" y="16704"/>
                  <a:pt x="2066062" y="18692"/>
                  <a:pt x="1958370" y="18288"/>
                </a:cubicBezTo>
                <a:cubicBezTo>
                  <a:pt x="1850678" y="17884"/>
                  <a:pt x="1403255" y="47471"/>
                  <a:pt x="1194938" y="18288"/>
                </a:cubicBezTo>
                <a:cubicBezTo>
                  <a:pt x="986621" y="-10895"/>
                  <a:pt x="986435" y="4670"/>
                  <a:pt x="829818" y="18288"/>
                </a:cubicBezTo>
                <a:cubicBezTo>
                  <a:pt x="673201" y="31906"/>
                  <a:pt x="178831" y="-2639"/>
                  <a:pt x="0" y="18288"/>
                </a:cubicBezTo>
                <a:cubicBezTo>
                  <a:pt x="-504" y="12101"/>
                  <a:pt x="-591" y="7719"/>
                  <a:pt x="0" y="0"/>
                </a:cubicBezTo>
                <a:close/>
              </a:path>
            </a:pathLst>
          </a:custGeom>
          <a:solidFill>
            <a:schemeClr val="bg1"/>
          </a:solidFill>
          <a:ln w="38100" cap="rnd">
            <a:solidFill>
              <a:schemeClr val="bg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正方形/長方形 3">
            <a:extLst>
              <a:ext uri="{FF2B5EF4-FFF2-40B4-BE49-F238E27FC236}">
                <a16:creationId xmlns:a16="http://schemas.microsoft.com/office/drawing/2014/main" id="{CE1098E8-07F9-1F46-FC47-5F6FE584BE5C}"/>
              </a:ext>
            </a:extLst>
          </p:cNvPr>
          <p:cNvSpPr/>
          <p:nvPr/>
        </p:nvSpPr>
        <p:spPr>
          <a:xfrm>
            <a:off x="1151467" y="2607733"/>
            <a:ext cx="9889067" cy="3285067"/>
          </a:xfrm>
          <a:prstGeom prst="rect">
            <a:avLst/>
          </a:prstGeom>
        </p:spPr>
        <p:txBody>
          <a:bodyPr vert="horz" lIns="91440" tIns="45720" rIns="91440" bIns="45720" rtlCol="0">
            <a:normAutofit/>
          </a:bodyPr>
          <a:lstStyle/>
          <a:p>
            <a:pPr indent="-228600">
              <a:lnSpc>
                <a:spcPct val="110000"/>
              </a:lnSpc>
              <a:spcAft>
                <a:spcPts val="600"/>
              </a:spcAft>
              <a:buFont typeface="Arial" panose="020B0604020202020204" pitchFamily="34" charset="0"/>
              <a:buChar char="•"/>
            </a:pPr>
            <a:r>
              <a:rPr lang="en-US" altLang="ja-JP" dirty="0" err="1">
                <a:solidFill>
                  <a:schemeClr val="bg1"/>
                </a:solidFill>
                <a:latin typeface="Times" pitchFamily="2" charset="0"/>
              </a:rPr>
              <a:t>Đa</a:t>
            </a:r>
            <a:r>
              <a:rPr lang="en-US" altLang="ja-JP" dirty="0">
                <a:solidFill>
                  <a:schemeClr val="bg1"/>
                </a:solidFill>
                <a:latin typeface="Times" pitchFamily="2" charset="0"/>
              </a:rPr>
              <a:t> </a:t>
            </a:r>
            <a:r>
              <a:rPr lang="en-US" altLang="ja-JP" dirty="0" err="1">
                <a:solidFill>
                  <a:schemeClr val="bg1"/>
                </a:solidFill>
                <a:latin typeface="Times" pitchFamily="2" charset="0"/>
              </a:rPr>
              <a:t>số</a:t>
            </a:r>
            <a:r>
              <a:rPr lang="en-US" altLang="ja-JP" dirty="0">
                <a:solidFill>
                  <a:schemeClr val="bg1"/>
                </a:solidFill>
                <a:latin typeface="Times" pitchFamily="2" charset="0"/>
              </a:rPr>
              <a:t> </a:t>
            </a:r>
            <a:r>
              <a:rPr lang="en-US" altLang="ja-JP" dirty="0" err="1">
                <a:solidFill>
                  <a:schemeClr val="bg1"/>
                </a:solidFill>
                <a:latin typeface="Times" pitchFamily="2" charset="0"/>
              </a:rPr>
              <a:t>thuốc</a:t>
            </a:r>
            <a:r>
              <a:rPr lang="en-US" altLang="ja-JP" dirty="0">
                <a:solidFill>
                  <a:schemeClr val="bg1"/>
                </a:solidFill>
                <a:latin typeface="Times" pitchFamily="2" charset="0"/>
              </a:rPr>
              <a:t> </a:t>
            </a:r>
            <a:r>
              <a:rPr lang="en-US" altLang="ja-JP" dirty="0" err="1">
                <a:solidFill>
                  <a:schemeClr val="bg1"/>
                </a:solidFill>
                <a:latin typeface="Times" pitchFamily="2" charset="0"/>
              </a:rPr>
              <a:t>giảm</a:t>
            </a:r>
            <a:r>
              <a:rPr lang="en-US" altLang="ja-JP" dirty="0">
                <a:solidFill>
                  <a:schemeClr val="bg1"/>
                </a:solidFill>
                <a:latin typeface="Times" pitchFamily="2" charset="0"/>
              </a:rPr>
              <a:t> </a:t>
            </a:r>
            <a:r>
              <a:rPr lang="en-US" altLang="ja-JP" dirty="0" err="1">
                <a:solidFill>
                  <a:schemeClr val="bg1"/>
                </a:solidFill>
                <a:latin typeface="Times" pitchFamily="2" charset="0"/>
              </a:rPr>
              <a:t>đau</a:t>
            </a:r>
            <a:r>
              <a:rPr lang="en-US" altLang="ja-JP" dirty="0">
                <a:solidFill>
                  <a:schemeClr val="bg1"/>
                </a:solidFill>
                <a:latin typeface="Times" pitchFamily="2" charset="0"/>
              </a:rPr>
              <a:t>, </a:t>
            </a:r>
            <a:r>
              <a:rPr lang="en-US" altLang="ja-JP" dirty="0" err="1">
                <a:solidFill>
                  <a:schemeClr val="bg1"/>
                </a:solidFill>
                <a:latin typeface="Times" pitchFamily="2" charset="0"/>
              </a:rPr>
              <a:t>thuốc</a:t>
            </a:r>
            <a:r>
              <a:rPr lang="en-US" altLang="ja-JP" dirty="0">
                <a:solidFill>
                  <a:schemeClr val="bg1"/>
                </a:solidFill>
                <a:latin typeface="Times" pitchFamily="2" charset="0"/>
              </a:rPr>
              <a:t> </a:t>
            </a:r>
            <a:r>
              <a:rPr lang="en-US" altLang="ja-JP" dirty="0" err="1">
                <a:solidFill>
                  <a:schemeClr val="bg1"/>
                </a:solidFill>
                <a:latin typeface="Times" pitchFamily="2" charset="0"/>
              </a:rPr>
              <a:t>chống</a:t>
            </a:r>
            <a:r>
              <a:rPr lang="en-US" altLang="ja-JP" dirty="0">
                <a:solidFill>
                  <a:schemeClr val="bg1"/>
                </a:solidFill>
                <a:latin typeface="Times" pitchFamily="2" charset="0"/>
              </a:rPr>
              <a:t> </a:t>
            </a:r>
            <a:r>
              <a:rPr lang="en-US" altLang="ja-JP" dirty="0" err="1">
                <a:solidFill>
                  <a:schemeClr val="bg1"/>
                </a:solidFill>
                <a:latin typeface="Times" pitchFamily="2" charset="0"/>
              </a:rPr>
              <a:t>viêm</a:t>
            </a:r>
            <a:r>
              <a:rPr lang="en-US" altLang="ja-JP" dirty="0">
                <a:solidFill>
                  <a:schemeClr val="bg1"/>
                </a:solidFill>
                <a:latin typeface="Times" pitchFamily="2" charset="0"/>
              </a:rPr>
              <a:t> </a:t>
            </a:r>
            <a:r>
              <a:rPr lang="en-US" altLang="ja-JP" dirty="0" err="1">
                <a:solidFill>
                  <a:schemeClr val="bg1"/>
                </a:solidFill>
                <a:latin typeface="Times" pitchFamily="2" charset="0"/>
              </a:rPr>
              <a:t>xương</a:t>
            </a:r>
            <a:r>
              <a:rPr lang="en-US" altLang="ja-JP" dirty="0">
                <a:solidFill>
                  <a:schemeClr val="bg1"/>
                </a:solidFill>
                <a:latin typeface="Times" pitchFamily="2" charset="0"/>
              </a:rPr>
              <a:t> </a:t>
            </a:r>
            <a:r>
              <a:rPr lang="en-US" altLang="ja-JP" dirty="0" err="1">
                <a:solidFill>
                  <a:schemeClr val="bg1"/>
                </a:solidFill>
                <a:latin typeface="Times" pitchFamily="2" charset="0"/>
              </a:rPr>
              <a:t>khớp</a:t>
            </a:r>
            <a:r>
              <a:rPr lang="en-US" altLang="ja-JP" dirty="0">
                <a:solidFill>
                  <a:schemeClr val="bg1"/>
                </a:solidFill>
                <a:latin typeface="Times" pitchFamily="2" charset="0"/>
              </a:rPr>
              <a:t> </a:t>
            </a:r>
            <a:r>
              <a:rPr lang="en-US" altLang="ja-JP" dirty="0" err="1">
                <a:solidFill>
                  <a:schemeClr val="bg1"/>
                </a:solidFill>
                <a:latin typeface="Times" pitchFamily="2" charset="0"/>
              </a:rPr>
              <a:t>gây</a:t>
            </a:r>
            <a:r>
              <a:rPr lang="en-US" altLang="ja-JP" dirty="0">
                <a:solidFill>
                  <a:schemeClr val="bg1"/>
                </a:solidFill>
                <a:latin typeface="Times" pitchFamily="2" charset="0"/>
              </a:rPr>
              <a:t> </a:t>
            </a:r>
            <a:r>
              <a:rPr lang="en-US" altLang="ja-JP" dirty="0" err="1">
                <a:solidFill>
                  <a:schemeClr val="bg1"/>
                </a:solidFill>
                <a:latin typeface="Times" pitchFamily="2" charset="0"/>
              </a:rPr>
              <a:t>ức</a:t>
            </a:r>
            <a:r>
              <a:rPr lang="en-US" altLang="ja-JP" dirty="0">
                <a:solidFill>
                  <a:schemeClr val="bg1"/>
                </a:solidFill>
                <a:latin typeface="Times" pitchFamily="2" charset="0"/>
              </a:rPr>
              <a:t> </a:t>
            </a:r>
            <a:r>
              <a:rPr lang="en-US" altLang="ja-JP" dirty="0" err="1">
                <a:solidFill>
                  <a:schemeClr val="bg1"/>
                </a:solidFill>
                <a:latin typeface="Times" pitchFamily="2" charset="0"/>
              </a:rPr>
              <a:t>chế</a:t>
            </a:r>
            <a:r>
              <a:rPr lang="en-US" altLang="ja-JP" dirty="0">
                <a:solidFill>
                  <a:schemeClr val="bg1"/>
                </a:solidFill>
                <a:latin typeface="Times" pitchFamily="2" charset="0"/>
              </a:rPr>
              <a:t> </a:t>
            </a:r>
            <a:r>
              <a:rPr lang="en-US" altLang="ja-JP" dirty="0" err="1">
                <a:solidFill>
                  <a:schemeClr val="bg1"/>
                </a:solidFill>
                <a:latin typeface="Times" pitchFamily="2" charset="0"/>
              </a:rPr>
              <a:t>thành</a:t>
            </a:r>
            <a:r>
              <a:rPr lang="en-US" altLang="ja-JP" dirty="0">
                <a:solidFill>
                  <a:schemeClr val="bg1"/>
                </a:solidFill>
                <a:latin typeface="Times" pitchFamily="2" charset="0"/>
              </a:rPr>
              <a:t> </a:t>
            </a:r>
            <a:r>
              <a:rPr lang="en-US" altLang="ja-JP" dirty="0" err="1">
                <a:solidFill>
                  <a:schemeClr val="bg1"/>
                </a:solidFill>
                <a:latin typeface="Times" pitchFamily="2" charset="0"/>
              </a:rPr>
              <a:t>phần</a:t>
            </a:r>
            <a:r>
              <a:rPr lang="en-US" altLang="ja-JP" dirty="0">
                <a:solidFill>
                  <a:schemeClr val="bg1"/>
                </a:solidFill>
                <a:latin typeface="Times" pitchFamily="2" charset="0"/>
              </a:rPr>
              <a:t> </a:t>
            </a:r>
            <a:r>
              <a:rPr lang="en-US" altLang="ja-JP" dirty="0" err="1">
                <a:solidFill>
                  <a:schemeClr val="bg1"/>
                </a:solidFill>
                <a:latin typeface="Times" pitchFamily="2" charset="0"/>
              </a:rPr>
              <a:t>duy</a:t>
            </a:r>
            <a:r>
              <a:rPr lang="en-US" altLang="ja-JP" dirty="0">
                <a:solidFill>
                  <a:schemeClr val="bg1"/>
                </a:solidFill>
                <a:latin typeface="Times" pitchFamily="2" charset="0"/>
              </a:rPr>
              <a:t> </a:t>
            </a:r>
            <a:r>
              <a:rPr lang="en-US" altLang="ja-JP" dirty="0" err="1">
                <a:solidFill>
                  <a:schemeClr val="bg1"/>
                </a:solidFill>
                <a:latin typeface="Times" pitchFamily="2" charset="0"/>
              </a:rPr>
              <a:t>trì</a:t>
            </a:r>
            <a:r>
              <a:rPr lang="en-US" altLang="ja-JP" dirty="0">
                <a:solidFill>
                  <a:schemeClr val="bg1"/>
                </a:solidFill>
                <a:latin typeface="Times" pitchFamily="2" charset="0"/>
              </a:rPr>
              <a:t> </a:t>
            </a:r>
            <a:r>
              <a:rPr lang="en-US" altLang="ja-JP" dirty="0" err="1">
                <a:solidFill>
                  <a:schemeClr val="bg1"/>
                </a:solidFill>
                <a:latin typeface="Times" pitchFamily="2" charset="0"/>
              </a:rPr>
              <a:t>lớp</a:t>
            </a:r>
            <a:r>
              <a:rPr lang="en-US" altLang="ja-JP" dirty="0">
                <a:solidFill>
                  <a:schemeClr val="bg1"/>
                </a:solidFill>
                <a:latin typeface="Times" pitchFamily="2" charset="0"/>
              </a:rPr>
              <a:t> </a:t>
            </a:r>
            <a:r>
              <a:rPr lang="en-US" altLang="ja-JP" dirty="0" err="1">
                <a:solidFill>
                  <a:schemeClr val="bg1"/>
                </a:solidFill>
                <a:latin typeface="Times" pitchFamily="2" charset="0"/>
              </a:rPr>
              <a:t>nhầy</a:t>
            </a:r>
            <a:r>
              <a:rPr lang="en-US" altLang="ja-JP" dirty="0">
                <a:solidFill>
                  <a:schemeClr val="bg1"/>
                </a:solidFill>
                <a:latin typeface="Times" pitchFamily="2" charset="0"/>
              </a:rPr>
              <a:t> </a:t>
            </a:r>
            <a:r>
              <a:rPr lang="en-US" altLang="ja-JP" dirty="0" err="1">
                <a:solidFill>
                  <a:schemeClr val="bg1"/>
                </a:solidFill>
                <a:latin typeface="Times" pitchFamily="2" charset="0"/>
              </a:rPr>
              <a:t>để</a:t>
            </a:r>
            <a:r>
              <a:rPr lang="en-US" altLang="ja-JP" dirty="0">
                <a:solidFill>
                  <a:schemeClr val="bg1"/>
                </a:solidFill>
                <a:latin typeface="Times" pitchFamily="2" charset="0"/>
              </a:rPr>
              <a:t> </a:t>
            </a:r>
            <a:r>
              <a:rPr lang="en-US" altLang="ja-JP" dirty="0" err="1">
                <a:solidFill>
                  <a:schemeClr val="bg1"/>
                </a:solidFill>
                <a:latin typeface="Times" pitchFamily="2" charset="0"/>
              </a:rPr>
              <a:t>bảo</a:t>
            </a:r>
            <a:r>
              <a:rPr lang="en-US" altLang="ja-JP" dirty="0">
                <a:solidFill>
                  <a:schemeClr val="bg1"/>
                </a:solidFill>
                <a:latin typeface="Times" pitchFamily="2" charset="0"/>
              </a:rPr>
              <a:t> </a:t>
            </a:r>
            <a:r>
              <a:rPr lang="en-US" altLang="ja-JP" dirty="0" err="1">
                <a:solidFill>
                  <a:schemeClr val="bg1"/>
                </a:solidFill>
                <a:latin typeface="Times" pitchFamily="2" charset="0"/>
              </a:rPr>
              <a:t>vệ</a:t>
            </a:r>
            <a:r>
              <a:rPr lang="en-US" altLang="ja-JP" dirty="0">
                <a:solidFill>
                  <a:schemeClr val="bg1"/>
                </a:solidFill>
                <a:latin typeface="Times" pitchFamily="2" charset="0"/>
              </a:rPr>
              <a:t> </a:t>
            </a:r>
            <a:r>
              <a:rPr lang="en-US" altLang="ja-JP" dirty="0" err="1">
                <a:solidFill>
                  <a:schemeClr val="bg1"/>
                </a:solidFill>
                <a:latin typeface="Times" pitchFamily="2" charset="0"/>
              </a:rPr>
              <a:t>niêm</a:t>
            </a:r>
            <a:r>
              <a:rPr lang="en-US" altLang="ja-JP" dirty="0">
                <a:solidFill>
                  <a:schemeClr val="bg1"/>
                </a:solidFill>
                <a:latin typeface="Times" pitchFamily="2" charset="0"/>
              </a:rPr>
              <a:t> </a:t>
            </a:r>
            <a:r>
              <a:rPr lang="en-US" altLang="ja-JP" dirty="0" err="1">
                <a:solidFill>
                  <a:schemeClr val="bg1"/>
                </a:solidFill>
                <a:latin typeface="Times" pitchFamily="2" charset="0"/>
              </a:rPr>
              <a:t>mạc</a:t>
            </a:r>
            <a:r>
              <a:rPr lang="en-US" altLang="ja-JP" dirty="0">
                <a:solidFill>
                  <a:schemeClr val="bg1"/>
                </a:solidFill>
                <a:latin typeface="Times" pitchFamily="2" charset="0"/>
              </a:rPr>
              <a:t> </a:t>
            </a:r>
            <a:r>
              <a:rPr lang="en-US" altLang="ja-JP" dirty="0" err="1">
                <a:solidFill>
                  <a:schemeClr val="bg1"/>
                </a:solidFill>
                <a:latin typeface="Times" pitchFamily="2" charset="0"/>
              </a:rPr>
              <a:t>dạ</a:t>
            </a:r>
            <a:r>
              <a:rPr lang="en-US" altLang="ja-JP" dirty="0">
                <a:solidFill>
                  <a:schemeClr val="bg1"/>
                </a:solidFill>
                <a:latin typeface="Times" pitchFamily="2" charset="0"/>
              </a:rPr>
              <a:t> </a:t>
            </a:r>
            <a:r>
              <a:rPr lang="en-US" altLang="ja-JP" dirty="0" err="1">
                <a:solidFill>
                  <a:schemeClr val="bg1"/>
                </a:solidFill>
                <a:latin typeface="Times" pitchFamily="2" charset="0"/>
              </a:rPr>
              <a:t>dày</a:t>
            </a:r>
            <a:r>
              <a:rPr lang="en-US" altLang="ja-JP" dirty="0">
                <a:solidFill>
                  <a:schemeClr val="bg1"/>
                </a:solidFill>
                <a:latin typeface="Times" pitchFamily="2" charset="0"/>
              </a:rPr>
              <a:t> </a:t>
            </a:r>
            <a:r>
              <a:rPr lang="en-US" altLang="ja-JP" dirty="0" err="1">
                <a:solidFill>
                  <a:schemeClr val="bg1"/>
                </a:solidFill>
                <a:latin typeface="Times" pitchFamily="2" charset="0"/>
              </a:rPr>
              <a:t>khỏi</a:t>
            </a:r>
            <a:r>
              <a:rPr lang="en-US" altLang="ja-JP" dirty="0">
                <a:solidFill>
                  <a:schemeClr val="bg1"/>
                </a:solidFill>
                <a:latin typeface="Times" pitchFamily="2" charset="0"/>
              </a:rPr>
              <a:t> </a:t>
            </a:r>
            <a:r>
              <a:rPr lang="en-US" altLang="ja-JP" dirty="0" err="1">
                <a:solidFill>
                  <a:schemeClr val="bg1"/>
                </a:solidFill>
                <a:latin typeface="Times" pitchFamily="2" charset="0"/>
              </a:rPr>
              <a:t>yếu</a:t>
            </a:r>
            <a:r>
              <a:rPr lang="en-US" altLang="ja-JP" dirty="0">
                <a:solidFill>
                  <a:schemeClr val="bg1"/>
                </a:solidFill>
                <a:latin typeface="Times" pitchFamily="2" charset="0"/>
              </a:rPr>
              <a:t> </a:t>
            </a:r>
            <a:r>
              <a:rPr lang="en-US" altLang="ja-JP" dirty="0" err="1">
                <a:solidFill>
                  <a:schemeClr val="bg1"/>
                </a:solidFill>
                <a:latin typeface="Times" pitchFamily="2" charset="0"/>
              </a:rPr>
              <a:t>tố</a:t>
            </a:r>
            <a:r>
              <a:rPr lang="en-US" altLang="ja-JP" dirty="0">
                <a:solidFill>
                  <a:schemeClr val="bg1"/>
                </a:solidFill>
                <a:latin typeface="Times" pitchFamily="2" charset="0"/>
              </a:rPr>
              <a:t> </a:t>
            </a:r>
            <a:r>
              <a:rPr lang="en-US" altLang="ja-JP" dirty="0" err="1">
                <a:solidFill>
                  <a:schemeClr val="bg1"/>
                </a:solidFill>
                <a:latin typeface="Times" pitchFamily="2" charset="0"/>
              </a:rPr>
              <a:t>gây</a:t>
            </a:r>
            <a:r>
              <a:rPr lang="en-US" altLang="ja-JP" dirty="0">
                <a:solidFill>
                  <a:schemeClr val="bg1"/>
                </a:solidFill>
                <a:latin typeface="Times" pitchFamily="2" charset="0"/>
              </a:rPr>
              <a:t> </a:t>
            </a:r>
            <a:r>
              <a:rPr lang="en-US" altLang="ja-JP" dirty="0" err="1">
                <a:solidFill>
                  <a:schemeClr val="bg1"/>
                </a:solidFill>
                <a:latin typeface="Times" pitchFamily="2" charset="0"/>
              </a:rPr>
              <a:t>hại</a:t>
            </a:r>
            <a:r>
              <a:rPr lang="en-US" altLang="ja-JP" dirty="0">
                <a:solidFill>
                  <a:schemeClr val="bg1"/>
                </a:solidFill>
                <a:latin typeface="Times" pitchFamily="2" charset="0"/>
              </a:rPr>
              <a:t> </a:t>
            </a:r>
            <a:r>
              <a:rPr lang="en-US" altLang="ja-JP" dirty="0" err="1">
                <a:solidFill>
                  <a:schemeClr val="bg1"/>
                </a:solidFill>
                <a:latin typeface="Times" pitchFamily="2" charset="0"/>
              </a:rPr>
              <a:t>như</a:t>
            </a:r>
            <a:r>
              <a:rPr lang="en-US" altLang="ja-JP" dirty="0">
                <a:solidFill>
                  <a:schemeClr val="bg1"/>
                </a:solidFill>
                <a:latin typeface="Times" pitchFamily="2" charset="0"/>
              </a:rPr>
              <a:t> </a:t>
            </a:r>
            <a:r>
              <a:rPr lang="en-US" altLang="ja-JP" dirty="0" err="1">
                <a:solidFill>
                  <a:schemeClr val="bg1"/>
                </a:solidFill>
                <a:latin typeface="Times" pitchFamily="2" charset="0"/>
              </a:rPr>
              <a:t>axit</a:t>
            </a:r>
            <a:r>
              <a:rPr lang="en-US" altLang="ja-JP" dirty="0">
                <a:solidFill>
                  <a:schemeClr val="bg1"/>
                </a:solidFill>
                <a:latin typeface="Times" pitchFamily="2" charset="0"/>
              </a:rPr>
              <a:t> </a:t>
            </a:r>
            <a:r>
              <a:rPr lang="en-US" altLang="ja-JP" dirty="0" err="1">
                <a:solidFill>
                  <a:schemeClr val="bg1"/>
                </a:solidFill>
                <a:latin typeface="Times" pitchFamily="2" charset="0"/>
              </a:rPr>
              <a:t>dịch</a:t>
            </a:r>
            <a:r>
              <a:rPr lang="en-US" altLang="ja-JP" dirty="0">
                <a:solidFill>
                  <a:schemeClr val="bg1"/>
                </a:solidFill>
                <a:latin typeface="Times" pitchFamily="2" charset="0"/>
              </a:rPr>
              <a:t> </a:t>
            </a:r>
            <a:r>
              <a:rPr lang="en-US" altLang="ja-JP" dirty="0" err="1">
                <a:solidFill>
                  <a:schemeClr val="bg1"/>
                </a:solidFill>
                <a:latin typeface="Times" pitchFamily="2" charset="0"/>
              </a:rPr>
              <a:t>vị</a:t>
            </a:r>
            <a:r>
              <a:rPr lang="en-US" altLang="ja-JP" dirty="0">
                <a:solidFill>
                  <a:schemeClr val="bg1"/>
                </a:solidFill>
                <a:latin typeface="Times" pitchFamily="2" charset="0"/>
              </a:rPr>
              <a:t>. Do </a:t>
            </a:r>
            <a:r>
              <a:rPr lang="en-US" altLang="ja-JP" dirty="0" err="1">
                <a:solidFill>
                  <a:schemeClr val="bg1"/>
                </a:solidFill>
                <a:latin typeface="Times" pitchFamily="2" charset="0"/>
              </a:rPr>
              <a:t>đó</a:t>
            </a:r>
            <a:r>
              <a:rPr lang="en-US" altLang="ja-JP" dirty="0">
                <a:solidFill>
                  <a:schemeClr val="bg1"/>
                </a:solidFill>
                <a:latin typeface="Times" pitchFamily="2" charset="0"/>
              </a:rPr>
              <a:t>, </a:t>
            </a:r>
            <a:r>
              <a:rPr lang="en-US" altLang="ja-JP" dirty="0" err="1">
                <a:solidFill>
                  <a:schemeClr val="bg1"/>
                </a:solidFill>
                <a:latin typeface="Times" pitchFamily="2" charset="0"/>
              </a:rPr>
              <a:t>việc</a:t>
            </a:r>
            <a:r>
              <a:rPr lang="en-US" altLang="ja-JP" dirty="0">
                <a:solidFill>
                  <a:schemeClr val="bg1"/>
                </a:solidFill>
                <a:latin typeface="Times" pitchFamily="2" charset="0"/>
              </a:rPr>
              <a:t> </a:t>
            </a:r>
            <a:r>
              <a:rPr lang="en-US" altLang="ja-JP" dirty="0" err="1">
                <a:solidFill>
                  <a:schemeClr val="bg1"/>
                </a:solidFill>
                <a:latin typeface="Times" pitchFamily="2" charset="0"/>
              </a:rPr>
              <a:t>dùng</a:t>
            </a:r>
            <a:r>
              <a:rPr lang="en-US" altLang="ja-JP" dirty="0">
                <a:solidFill>
                  <a:schemeClr val="bg1"/>
                </a:solidFill>
                <a:latin typeface="Times" pitchFamily="2" charset="0"/>
              </a:rPr>
              <a:t> </a:t>
            </a:r>
            <a:r>
              <a:rPr lang="en-US" altLang="ja-JP" dirty="0" err="1">
                <a:solidFill>
                  <a:schemeClr val="bg1"/>
                </a:solidFill>
                <a:latin typeface="Times" pitchFamily="2" charset="0"/>
              </a:rPr>
              <a:t>thuốc</a:t>
            </a:r>
            <a:r>
              <a:rPr lang="en-US" altLang="ja-JP" dirty="0">
                <a:solidFill>
                  <a:schemeClr val="bg1"/>
                </a:solidFill>
                <a:latin typeface="Times" pitchFamily="2" charset="0"/>
              </a:rPr>
              <a:t> </a:t>
            </a:r>
            <a:r>
              <a:rPr lang="en-US" altLang="ja-JP" dirty="0" err="1">
                <a:solidFill>
                  <a:schemeClr val="bg1"/>
                </a:solidFill>
                <a:latin typeface="Times" pitchFamily="2" charset="0"/>
              </a:rPr>
              <a:t>kéo</a:t>
            </a:r>
            <a:r>
              <a:rPr lang="en-US" altLang="ja-JP" dirty="0">
                <a:solidFill>
                  <a:schemeClr val="bg1"/>
                </a:solidFill>
                <a:latin typeface="Times" pitchFamily="2" charset="0"/>
              </a:rPr>
              <a:t> </a:t>
            </a:r>
            <a:r>
              <a:rPr lang="en-US" altLang="ja-JP" dirty="0" err="1">
                <a:solidFill>
                  <a:schemeClr val="bg1"/>
                </a:solidFill>
                <a:latin typeface="Times" pitchFamily="2" charset="0"/>
              </a:rPr>
              <a:t>dài</a:t>
            </a:r>
            <a:r>
              <a:rPr lang="en-US" altLang="ja-JP" dirty="0">
                <a:solidFill>
                  <a:schemeClr val="bg1"/>
                </a:solidFill>
                <a:latin typeface="Times" pitchFamily="2" charset="0"/>
              </a:rPr>
              <a:t> </a:t>
            </a:r>
            <a:r>
              <a:rPr lang="en-US" altLang="ja-JP" dirty="0" err="1">
                <a:solidFill>
                  <a:schemeClr val="bg1"/>
                </a:solidFill>
                <a:latin typeface="Times" pitchFamily="2" charset="0"/>
              </a:rPr>
              <a:t>làm</a:t>
            </a:r>
            <a:r>
              <a:rPr lang="en-US" altLang="ja-JP" dirty="0">
                <a:solidFill>
                  <a:schemeClr val="bg1"/>
                </a:solidFill>
                <a:latin typeface="Times" pitchFamily="2" charset="0"/>
              </a:rPr>
              <a:t> </a:t>
            </a:r>
            <a:r>
              <a:rPr lang="en-US" altLang="ja-JP" dirty="0" err="1">
                <a:solidFill>
                  <a:schemeClr val="bg1"/>
                </a:solidFill>
                <a:latin typeface="Times" pitchFamily="2" charset="0"/>
              </a:rPr>
              <a:t>ảnh</a:t>
            </a:r>
            <a:r>
              <a:rPr lang="en-US" altLang="ja-JP" dirty="0">
                <a:solidFill>
                  <a:schemeClr val="bg1"/>
                </a:solidFill>
                <a:latin typeface="Times" pitchFamily="2" charset="0"/>
              </a:rPr>
              <a:t> </a:t>
            </a:r>
            <a:r>
              <a:rPr lang="en-US" altLang="ja-JP" dirty="0" err="1">
                <a:solidFill>
                  <a:schemeClr val="bg1"/>
                </a:solidFill>
                <a:latin typeface="Times" pitchFamily="2" charset="0"/>
              </a:rPr>
              <a:t>hưởng</a:t>
            </a:r>
            <a:r>
              <a:rPr lang="en-US" altLang="ja-JP" dirty="0">
                <a:solidFill>
                  <a:schemeClr val="bg1"/>
                </a:solidFill>
                <a:latin typeface="Times" pitchFamily="2" charset="0"/>
              </a:rPr>
              <a:t> </a:t>
            </a:r>
            <a:r>
              <a:rPr lang="en-US" altLang="ja-JP" dirty="0" err="1">
                <a:solidFill>
                  <a:schemeClr val="bg1"/>
                </a:solidFill>
                <a:latin typeface="Times" pitchFamily="2" charset="0"/>
              </a:rPr>
              <a:t>xấu</a:t>
            </a:r>
            <a:r>
              <a:rPr lang="en-US" altLang="ja-JP" dirty="0">
                <a:solidFill>
                  <a:schemeClr val="bg1"/>
                </a:solidFill>
                <a:latin typeface="Times" pitchFamily="2" charset="0"/>
              </a:rPr>
              <a:t> </a:t>
            </a:r>
            <a:r>
              <a:rPr lang="en-US" altLang="ja-JP" dirty="0" err="1">
                <a:solidFill>
                  <a:schemeClr val="bg1"/>
                </a:solidFill>
                <a:latin typeface="Times" pitchFamily="2" charset="0"/>
              </a:rPr>
              <a:t>đến</a:t>
            </a:r>
            <a:r>
              <a:rPr lang="en-US" altLang="ja-JP" dirty="0">
                <a:solidFill>
                  <a:schemeClr val="bg1"/>
                </a:solidFill>
                <a:latin typeface="Times" pitchFamily="2" charset="0"/>
              </a:rPr>
              <a:t> </a:t>
            </a:r>
            <a:r>
              <a:rPr lang="en-US" altLang="ja-JP" dirty="0" err="1">
                <a:solidFill>
                  <a:schemeClr val="bg1"/>
                </a:solidFill>
                <a:latin typeface="Times" pitchFamily="2" charset="0"/>
              </a:rPr>
              <a:t>niêm</a:t>
            </a:r>
            <a:r>
              <a:rPr lang="en-US" altLang="ja-JP" dirty="0">
                <a:solidFill>
                  <a:schemeClr val="bg1"/>
                </a:solidFill>
                <a:latin typeface="Times" pitchFamily="2" charset="0"/>
              </a:rPr>
              <a:t> </a:t>
            </a:r>
            <a:r>
              <a:rPr lang="en-US" altLang="ja-JP" dirty="0" err="1">
                <a:solidFill>
                  <a:schemeClr val="bg1"/>
                </a:solidFill>
                <a:latin typeface="Times" pitchFamily="2" charset="0"/>
              </a:rPr>
              <a:t>mạc</a:t>
            </a:r>
            <a:r>
              <a:rPr lang="en-US" altLang="ja-JP" dirty="0">
                <a:solidFill>
                  <a:schemeClr val="bg1"/>
                </a:solidFill>
                <a:latin typeface="Times" pitchFamily="2" charset="0"/>
              </a:rPr>
              <a:t>, </a:t>
            </a:r>
            <a:r>
              <a:rPr lang="en-US" altLang="ja-JP" dirty="0" err="1">
                <a:solidFill>
                  <a:schemeClr val="bg1"/>
                </a:solidFill>
                <a:latin typeface="Times" pitchFamily="2" charset="0"/>
              </a:rPr>
              <a:t>gây</a:t>
            </a:r>
            <a:r>
              <a:rPr lang="en-US" altLang="ja-JP" dirty="0">
                <a:solidFill>
                  <a:schemeClr val="bg1"/>
                </a:solidFill>
                <a:latin typeface="Times" pitchFamily="2" charset="0"/>
              </a:rPr>
              <a:t> </a:t>
            </a:r>
            <a:r>
              <a:rPr lang="en-US" altLang="ja-JP" dirty="0" err="1">
                <a:solidFill>
                  <a:schemeClr val="bg1"/>
                </a:solidFill>
                <a:latin typeface="Times" pitchFamily="2" charset="0"/>
              </a:rPr>
              <a:t>chảy</a:t>
            </a:r>
            <a:r>
              <a:rPr lang="en-US" altLang="ja-JP" dirty="0">
                <a:solidFill>
                  <a:schemeClr val="bg1"/>
                </a:solidFill>
                <a:latin typeface="Times" pitchFamily="2" charset="0"/>
              </a:rPr>
              <a:t> </a:t>
            </a:r>
            <a:r>
              <a:rPr lang="en-US" altLang="ja-JP" dirty="0" err="1">
                <a:solidFill>
                  <a:schemeClr val="bg1"/>
                </a:solidFill>
                <a:latin typeface="Times" pitchFamily="2" charset="0"/>
              </a:rPr>
              <a:t>máu</a:t>
            </a:r>
            <a:r>
              <a:rPr lang="en-US" altLang="ja-JP" dirty="0">
                <a:solidFill>
                  <a:schemeClr val="bg1"/>
                </a:solidFill>
                <a:latin typeface="Times" pitchFamily="2" charset="0"/>
              </a:rPr>
              <a:t> </a:t>
            </a:r>
            <a:r>
              <a:rPr lang="en-US" altLang="ja-JP" dirty="0" err="1">
                <a:solidFill>
                  <a:schemeClr val="bg1"/>
                </a:solidFill>
                <a:latin typeface="Times" pitchFamily="2" charset="0"/>
              </a:rPr>
              <a:t>dạ</a:t>
            </a:r>
            <a:r>
              <a:rPr lang="en-US" altLang="ja-JP" dirty="0">
                <a:solidFill>
                  <a:schemeClr val="bg1"/>
                </a:solidFill>
                <a:latin typeface="Times" pitchFamily="2" charset="0"/>
              </a:rPr>
              <a:t> </a:t>
            </a:r>
            <a:r>
              <a:rPr lang="en-US" altLang="ja-JP" dirty="0" err="1">
                <a:solidFill>
                  <a:schemeClr val="bg1"/>
                </a:solidFill>
                <a:latin typeface="Times" pitchFamily="2" charset="0"/>
              </a:rPr>
              <a:t>dày</a:t>
            </a:r>
            <a:r>
              <a:rPr lang="en-US" altLang="ja-JP" dirty="0">
                <a:solidFill>
                  <a:schemeClr val="bg1"/>
                </a:solidFill>
                <a:latin typeface="Times" pitchFamily="2" charset="0"/>
              </a:rPr>
              <a:t>, </a:t>
            </a:r>
            <a:r>
              <a:rPr lang="en-US" altLang="ja-JP" dirty="0" err="1">
                <a:solidFill>
                  <a:schemeClr val="bg1"/>
                </a:solidFill>
                <a:latin typeface="Times" pitchFamily="2" charset="0"/>
              </a:rPr>
              <a:t>nghiêm</a:t>
            </a:r>
            <a:r>
              <a:rPr lang="en-US" altLang="ja-JP" dirty="0">
                <a:solidFill>
                  <a:schemeClr val="bg1"/>
                </a:solidFill>
                <a:latin typeface="Times" pitchFamily="2" charset="0"/>
              </a:rPr>
              <a:t> </a:t>
            </a:r>
            <a:r>
              <a:rPr lang="en-US" altLang="ja-JP" dirty="0" err="1">
                <a:solidFill>
                  <a:schemeClr val="bg1"/>
                </a:solidFill>
                <a:latin typeface="Times" pitchFamily="2" charset="0"/>
              </a:rPr>
              <a:t>trọng</a:t>
            </a:r>
            <a:r>
              <a:rPr lang="en-US" altLang="ja-JP" dirty="0">
                <a:solidFill>
                  <a:schemeClr val="bg1"/>
                </a:solidFill>
                <a:latin typeface="Times" pitchFamily="2" charset="0"/>
              </a:rPr>
              <a:t> </a:t>
            </a:r>
            <a:r>
              <a:rPr lang="en-US" altLang="ja-JP" dirty="0" err="1">
                <a:solidFill>
                  <a:schemeClr val="bg1"/>
                </a:solidFill>
                <a:latin typeface="Times" pitchFamily="2" charset="0"/>
              </a:rPr>
              <a:t>hơn</a:t>
            </a:r>
            <a:r>
              <a:rPr lang="en-US" altLang="ja-JP" dirty="0">
                <a:solidFill>
                  <a:schemeClr val="bg1"/>
                </a:solidFill>
                <a:latin typeface="Times" pitchFamily="2" charset="0"/>
              </a:rPr>
              <a:t> </a:t>
            </a:r>
            <a:r>
              <a:rPr lang="en-US" altLang="ja-JP" dirty="0" err="1">
                <a:solidFill>
                  <a:schemeClr val="bg1"/>
                </a:solidFill>
                <a:latin typeface="Times" pitchFamily="2" charset="0"/>
              </a:rPr>
              <a:t>có</a:t>
            </a:r>
            <a:r>
              <a:rPr lang="en-US" altLang="ja-JP" dirty="0">
                <a:solidFill>
                  <a:schemeClr val="bg1"/>
                </a:solidFill>
                <a:latin typeface="Times" pitchFamily="2" charset="0"/>
              </a:rPr>
              <a:t> </a:t>
            </a:r>
            <a:r>
              <a:rPr lang="en-US" altLang="ja-JP" dirty="0" err="1">
                <a:solidFill>
                  <a:schemeClr val="bg1"/>
                </a:solidFill>
                <a:latin typeface="Times" pitchFamily="2" charset="0"/>
              </a:rPr>
              <a:t>thể</a:t>
            </a:r>
            <a:r>
              <a:rPr lang="en-US" altLang="ja-JP" dirty="0">
                <a:solidFill>
                  <a:schemeClr val="bg1"/>
                </a:solidFill>
                <a:latin typeface="Times" pitchFamily="2" charset="0"/>
              </a:rPr>
              <a:t> </a:t>
            </a:r>
            <a:r>
              <a:rPr lang="en-US" altLang="ja-JP" dirty="0" err="1">
                <a:solidFill>
                  <a:schemeClr val="bg1"/>
                </a:solidFill>
                <a:latin typeface="Times" pitchFamily="2" charset="0"/>
              </a:rPr>
              <a:t>dẫn</a:t>
            </a:r>
            <a:r>
              <a:rPr lang="en-US" altLang="ja-JP" dirty="0">
                <a:solidFill>
                  <a:schemeClr val="bg1"/>
                </a:solidFill>
                <a:latin typeface="Times" pitchFamily="2" charset="0"/>
              </a:rPr>
              <a:t> </a:t>
            </a:r>
            <a:r>
              <a:rPr lang="en-US" altLang="ja-JP" dirty="0" err="1">
                <a:solidFill>
                  <a:schemeClr val="bg1"/>
                </a:solidFill>
                <a:latin typeface="Times" pitchFamily="2" charset="0"/>
              </a:rPr>
              <a:t>đến</a:t>
            </a:r>
            <a:r>
              <a:rPr lang="en-US" altLang="ja-JP" dirty="0">
                <a:solidFill>
                  <a:schemeClr val="bg1"/>
                </a:solidFill>
                <a:latin typeface="Times" pitchFamily="2" charset="0"/>
              </a:rPr>
              <a:t> </a:t>
            </a:r>
            <a:r>
              <a:rPr lang="en-US" altLang="ja-JP" dirty="0" err="1">
                <a:solidFill>
                  <a:schemeClr val="bg1"/>
                </a:solidFill>
                <a:latin typeface="Times" pitchFamily="2" charset="0"/>
              </a:rPr>
              <a:t>thủng</a:t>
            </a:r>
            <a:r>
              <a:rPr lang="en-US" altLang="ja-JP" dirty="0">
                <a:solidFill>
                  <a:schemeClr val="bg1"/>
                </a:solidFill>
                <a:latin typeface="Times" pitchFamily="2" charset="0"/>
              </a:rPr>
              <a:t> </a:t>
            </a:r>
            <a:r>
              <a:rPr lang="en-US" altLang="ja-JP" dirty="0" err="1">
                <a:solidFill>
                  <a:schemeClr val="bg1"/>
                </a:solidFill>
                <a:latin typeface="Times" pitchFamily="2" charset="0"/>
              </a:rPr>
              <a:t>dạ</a:t>
            </a:r>
            <a:r>
              <a:rPr lang="en-US" altLang="ja-JP" dirty="0">
                <a:solidFill>
                  <a:schemeClr val="bg1"/>
                </a:solidFill>
                <a:latin typeface="Times" pitchFamily="2" charset="0"/>
              </a:rPr>
              <a:t> </a:t>
            </a:r>
            <a:r>
              <a:rPr lang="en-US" altLang="ja-JP" dirty="0" err="1">
                <a:solidFill>
                  <a:schemeClr val="bg1"/>
                </a:solidFill>
                <a:latin typeface="Times" pitchFamily="2" charset="0"/>
              </a:rPr>
              <a:t>dày</a:t>
            </a:r>
            <a:r>
              <a:rPr lang="en-US" altLang="ja-JP" dirty="0">
                <a:solidFill>
                  <a:schemeClr val="bg1"/>
                </a:solidFill>
                <a:latin typeface="Times" pitchFamily="2" charset="0"/>
              </a:rPr>
              <a:t> </a:t>
            </a:r>
            <a:r>
              <a:rPr lang="en-US" altLang="ja-JP" dirty="0" err="1">
                <a:solidFill>
                  <a:schemeClr val="bg1"/>
                </a:solidFill>
                <a:latin typeface="Times" pitchFamily="2" charset="0"/>
              </a:rPr>
              <a:t>hoặc</a:t>
            </a:r>
            <a:r>
              <a:rPr lang="en-US" altLang="ja-JP" dirty="0">
                <a:solidFill>
                  <a:schemeClr val="bg1"/>
                </a:solidFill>
                <a:latin typeface="Times" pitchFamily="2" charset="0"/>
              </a:rPr>
              <a:t> </a:t>
            </a:r>
            <a:r>
              <a:rPr lang="en-US" altLang="ja-JP" dirty="0" err="1">
                <a:solidFill>
                  <a:schemeClr val="bg1"/>
                </a:solidFill>
                <a:latin typeface="Times" pitchFamily="2" charset="0"/>
              </a:rPr>
              <a:t>xuất</a:t>
            </a:r>
            <a:r>
              <a:rPr lang="en-US" altLang="ja-JP" dirty="0">
                <a:solidFill>
                  <a:schemeClr val="bg1"/>
                </a:solidFill>
                <a:latin typeface="Times" pitchFamily="2" charset="0"/>
              </a:rPr>
              <a:t> </a:t>
            </a:r>
            <a:r>
              <a:rPr lang="en-US" altLang="ja-JP" dirty="0" err="1">
                <a:solidFill>
                  <a:schemeClr val="bg1"/>
                </a:solidFill>
                <a:latin typeface="Times" pitchFamily="2" charset="0"/>
              </a:rPr>
              <a:t>huyết</a:t>
            </a:r>
            <a:r>
              <a:rPr lang="en-US" altLang="ja-JP" dirty="0">
                <a:solidFill>
                  <a:schemeClr val="bg1"/>
                </a:solidFill>
                <a:latin typeface="Times" pitchFamily="2" charset="0"/>
              </a:rPr>
              <a:t> </a:t>
            </a:r>
            <a:r>
              <a:rPr lang="en-US" altLang="ja-JP" dirty="0" err="1">
                <a:solidFill>
                  <a:schemeClr val="bg1"/>
                </a:solidFill>
                <a:latin typeface="Times" pitchFamily="2" charset="0"/>
              </a:rPr>
              <a:t>nặng</a:t>
            </a:r>
            <a:r>
              <a:rPr lang="en-US" altLang="ja-JP" dirty="0">
                <a:solidFill>
                  <a:schemeClr val="bg1"/>
                </a:solidFill>
                <a:latin typeface="Times" pitchFamily="2" charset="0"/>
              </a:rPr>
              <a:t>.</a:t>
            </a:r>
          </a:p>
          <a:p>
            <a:pPr fontAlgn="base"/>
            <a:r>
              <a:rPr lang="vi-VN" altLang="ja-JP" dirty="0">
                <a:solidFill>
                  <a:schemeClr val="bg1"/>
                </a:solidFill>
                <a:latin typeface="Times" pitchFamily="2" charset="0"/>
              </a:rPr>
              <a:t>- Axit lactic,giúp cung cấp các loại vi khuẩn có lợi cho đường ruột. Chính vi khuẩn lactic sẽ bám vào niêm mạc đường tiêu hóa để kìm hãm sự phát triển của vi sinh vật gây bệnh như Ecoli, Salmonella (gây tiêu chảy), vi khuẩn Pylori (gây viêm loét dạ dày) và nấm Candida.</a:t>
            </a:r>
          </a:p>
          <a:p>
            <a:pPr fontAlgn="base"/>
            <a:r>
              <a:rPr lang="vi-VN" altLang="ja-JP" dirty="0">
                <a:solidFill>
                  <a:schemeClr val="bg1"/>
                </a:solidFill>
                <a:latin typeface="Times" pitchFamily="2" charset="0"/>
              </a:rPr>
              <a:t>Axit lactic giúp cải thiện chức năng hệ tiêu hóa, bảo vệ và ngăn ngừa các bệnh về đường ruột, kích thích hoạt động hệ miễn dịch và tăng cường tiêu hoá các dạng thức ăn được nhanh và tốt hơn.</a:t>
            </a:r>
          </a:p>
          <a:p>
            <a:pPr fontAlgn="base"/>
            <a:endParaRPr lang="vi-VN" altLang="ja-JP" dirty="0">
              <a:solidFill>
                <a:schemeClr val="bg1"/>
              </a:solidFill>
              <a:latin typeface="Times" pitchFamily="2" charset="0"/>
            </a:endParaRPr>
          </a:p>
        </p:txBody>
      </p:sp>
    </p:spTree>
    <p:extLst>
      <p:ext uri="{BB962C8B-B14F-4D97-AF65-F5344CB8AC3E}">
        <p14:creationId xmlns:p14="http://schemas.microsoft.com/office/powerpoint/2010/main" val="35641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C8C789-DDFE-BA6A-7708-8FBA3F62C4BF}"/>
              </a:ext>
            </a:extLst>
          </p:cNvPr>
          <p:cNvSpPr>
            <a:spLocks noGrp="1"/>
          </p:cNvSpPr>
          <p:nvPr>
            <p:ph type="title"/>
          </p:nvPr>
        </p:nvSpPr>
        <p:spPr/>
        <p:txBody>
          <a:bodyPr/>
          <a:lstStyle/>
          <a:p>
            <a:r>
              <a:rPr kumimoji="1" lang="vi-VN" altLang="ja-JP" sz="3500" dirty="0">
                <a:latin typeface="Times New Roman" panose="02020603050405020304" pitchFamily="18" charset="0"/>
                <a:cs typeface="Times New Roman" panose="02020603050405020304" pitchFamily="18" charset="0"/>
              </a:rPr>
              <a:t>Glucosamin </a:t>
            </a:r>
            <a:r>
              <a:rPr lang="vi-VN" altLang="ja-JP" sz="3500" b="0" i="0" dirty="0">
                <a:solidFill>
                  <a:srgbClr val="353535"/>
                </a:solidFill>
                <a:effectLst/>
                <a:latin typeface="Times New Roman" panose="02020603050405020304" pitchFamily="18" charset="0"/>
                <a:cs typeface="Times New Roman" panose="02020603050405020304" pitchFamily="18" charset="0"/>
              </a:rPr>
              <a:t>hydrochloride &amp; Glucosamin Sulfat </a:t>
            </a:r>
            <a:endParaRPr kumimoji="1" lang="ja-JP" altLang="en-US" sz="3500">
              <a:latin typeface="Times New Roman" panose="02020603050405020304" pitchFamily="18" charset="0"/>
              <a:cs typeface="Times New Roman" panose="02020603050405020304" pitchFamily="18" charset="0"/>
            </a:endParaRPr>
          </a:p>
        </p:txBody>
      </p:sp>
      <p:sp>
        <p:nvSpPr>
          <p:cNvPr id="3" name="コンテンツ プレースホルダー 2">
            <a:extLst>
              <a:ext uri="{FF2B5EF4-FFF2-40B4-BE49-F238E27FC236}">
                <a16:creationId xmlns:a16="http://schemas.microsoft.com/office/drawing/2014/main" id="{7A13AF56-C494-A1A1-B56C-FB81D91448D2}"/>
              </a:ext>
            </a:extLst>
          </p:cNvPr>
          <p:cNvSpPr>
            <a:spLocks noGrp="1"/>
          </p:cNvSpPr>
          <p:nvPr>
            <p:ph idx="1"/>
          </p:nvPr>
        </p:nvSpPr>
        <p:spPr/>
        <p:txBody>
          <a:bodyPr>
            <a:normAutofit fontScale="70000" lnSpcReduction="20000"/>
          </a:bodyPr>
          <a:lstStyle/>
          <a:p>
            <a:pPr marL="0" indent="0">
              <a:buNone/>
            </a:pPr>
            <a:r>
              <a:rPr kumimoji="1" lang="vi-VN" altLang="ja-JP" dirty="0">
                <a:latin typeface="Times New Roman" panose="02020603050405020304" pitchFamily="18" charset="0"/>
                <a:cs typeface="Times New Roman" panose="02020603050405020304" pitchFamily="18" charset="0"/>
              </a:rPr>
              <a:t>Một bài viết phân tích về chủ đề sử dụng Glucosamin nào sẽ tốt hơn trên trang Askthescientis.com có nêu lên quan điểm </a:t>
            </a:r>
          </a:p>
          <a:p>
            <a:pPr marL="0" indent="0">
              <a:buNone/>
            </a:pPr>
            <a:r>
              <a:rPr lang="vi-VN" altLang="ja-JP" b="0" i="0" dirty="0">
                <a:solidFill>
                  <a:srgbClr val="353535"/>
                </a:solidFill>
                <a:effectLst/>
                <a:latin typeface="Times New Roman" panose="02020603050405020304" pitchFamily="18" charset="0"/>
                <a:cs typeface="Times New Roman" panose="02020603050405020304" pitchFamily="18" charset="0"/>
              </a:rPr>
              <a:t>Không có bằng chứng nào cho thấy glucosamine sulfate có lợi thế hơn glucosamine hydrochloride. Trong khi hầu hết các nghiên cứu đã công bố đều được thực hiện bằng cách sử dụng glucosamine sulfate, các nghiên cứu sử dụng glucosamine HCl đã mang lại kết quả tương tự. Ngoài ra, glucosamine sulfate có bán trên thị trường là glucosamine HCl với 2KCl (kali sulfate) được thêm vào hỗn hợp. Vì vậy, trong trường hợp thành phần sulfate có liên quan đến lợi ích (mà cho đến thời điểm này chưa có trong các nghiên cứu), Một nghiên cứu (Setnikar et.al.), tham chiếu đến tính khả dụng sinh học của glucosamine, nêu rằng sau khi uống, glucosamine sulfate nhanh chóng phân tách thành các ion glucosamine và sulfate và được hấp thụ. Sau khi hấp thụ, các ion sulfate đi vào dòng máu, nơi đã có một mức ổn định. Không có nghiên cứu lâm sàng nào được thực hiện với glucosamine sulfate chỉ ra rằng sulfate góp phần vào những lợi ích được thể hiện trong nghiên cứu. </a:t>
            </a:r>
            <a:endParaRPr kumimoji="1" lang="ja-JP" altLang="en-US">
              <a:latin typeface="Times New Roman" panose="02020603050405020304" pitchFamily="18" charset="0"/>
              <a:cs typeface="Times New Roman" panose="02020603050405020304" pitchFamily="18" charset="0"/>
            </a:endParaRPr>
          </a:p>
        </p:txBody>
      </p:sp>
      <p:sp>
        <p:nvSpPr>
          <p:cNvPr id="4" name="テキスト ボックス 3">
            <a:extLst>
              <a:ext uri="{FF2B5EF4-FFF2-40B4-BE49-F238E27FC236}">
                <a16:creationId xmlns:a16="http://schemas.microsoft.com/office/drawing/2014/main" id="{1EC0D9A9-D3B3-29F8-4451-55EABB541568}"/>
              </a:ext>
            </a:extLst>
          </p:cNvPr>
          <p:cNvSpPr txBox="1"/>
          <p:nvPr/>
        </p:nvSpPr>
        <p:spPr>
          <a:xfrm>
            <a:off x="838200" y="5719679"/>
            <a:ext cx="10751127" cy="923330"/>
          </a:xfrm>
          <a:prstGeom prst="rect">
            <a:avLst/>
          </a:prstGeom>
          <a:noFill/>
        </p:spPr>
        <p:txBody>
          <a:bodyPr wrap="square" rtlCol="0">
            <a:spAutoFit/>
          </a:bodyPr>
          <a:lstStyle/>
          <a:p>
            <a:r>
              <a:rPr kumimoji="1" lang="vi-VN" altLang="ja-JP" dirty="0"/>
              <a:t>Trích nguồn: https://askthescientists-com.translate.goog/qa/why-was-the-glucosamine-sulfate-changed-to-glucosamine-hcl-will-it-work-the-same/?_x_tr_sl=en&amp;_x_tr_tl=vi&amp;_x_tr_hl=vi&amp;_x_tr_pto=tc</a:t>
            </a:r>
            <a:endParaRPr kumimoji="1" lang="ja-JP" altLang="en-US"/>
          </a:p>
        </p:txBody>
      </p:sp>
    </p:spTree>
    <p:extLst>
      <p:ext uri="{BB962C8B-B14F-4D97-AF65-F5344CB8AC3E}">
        <p14:creationId xmlns:p14="http://schemas.microsoft.com/office/powerpoint/2010/main" val="39682727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743AA782-23D1-4521-8CAD-47662984A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BC486B9F-264F-F9E4-DDA9-77ABC42A3F8E}"/>
              </a:ext>
            </a:extLst>
          </p:cNvPr>
          <p:cNvSpPr>
            <a:spLocks noGrp="1"/>
          </p:cNvSpPr>
          <p:nvPr>
            <p:ph type="title"/>
          </p:nvPr>
        </p:nvSpPr>
        <p:spPr>
          <a:xfrm>
            <a:off x="630936" y="640080"/>
            <a:ext cx="5468112" cy="1481328"/>
          </a:xfrm>
        </p:spPr>
        <p:txBody>
          <a:bodyPr anchor="b">
            <a:normAutofit fontScale="90000"/>
          </a:bodyPr>
          <a:lstStyle/>
          <a:p>
            <a:r>
              <a:rPr kumimoji="1" lang="vi-VN" altLang="ja-JP" sz="5600" dirty="0">
                <a:latin typeface="Times New Roman" panose="02020603050405020304" pitchFamily="18" charset="0"/>
                <a:cs typeface="Times New Roman" panose="02020603050405020304" pitchFamily="18" charset="0"/>
              </a:rPr>
              <a:t>NANO SỤN CÁ MẬP</a:t>
            </a:r>
            <a:endParaRPr kumimoji="1" lang="ja-JP" altLang="en-US" sz="5600">
              <a:latin typeface="Times New Roman" panose="02020603050405020304" pitchFamily="18" charset="0"/>
              <a:cs typeface="Times New Roman" panose="02020603050405020304" pitchFamily="18" charset="0"/>
            </a:endParaRPr>
          </a:p>
        </p:txBody>
      </p:sp>
      <p:sp>
        <p:nvSpPr>
          <p:cNvPr id="13"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0936" y="2386584"/>
            <a:ext cx="4114800" cy="18288"/>
          </a:xfrm>
          <a:custGeom>
            <a:avLst/>
            <a:gdLst>
              <a:gd name="csX0" fmla="*/ 0 w 4114800"/>
              <a:gd name="csY0" fmla="*/ 0 h 18288"/>
              <a:gd name="csX1" fmla="*/ 768096 w 4114800"/>
              <a:gd name="csY1" fmla="*/ 0 h 18288"/>
              <a:gd name="csX2" fmla="*/ 1495044 w 4114800"/>
              <a:gd name="csY2" fmla="*/ 0 h 18288"/>
              <a:gd name="csX3" fmla="*/ 2221992 w 4114800"/>
              <a:gd name="csY3" fmla="*/ 0 h 18288"/>
              <a:gd name="csX4" fmla="*/ 2784348 w 4114800"/>
              <a:gd name="csY4" fmla="*/ 0 h 18288"/>
              <a:gd name="csX5" fmla="*/ 3387852 w 4114800"/>
              <a:gd name="csY5" fmla="*/ 0 h 18288"/>
              <a:gd name="csX6" fmla="*/ 4114800 w 4114800"/>
              <a:gd name="csY6" fmla="*/ 0 h 18288"/>
              <a:gd name="csX7" fmla="*/ 4114800 w 4114800"/>
              <a:gd name="csY7" fmla="*/ 18288 h 18288"/>
              <a:gd name="csX8" fmla="*/ 3429000 w 4114800"/>
              <a:gd name="csY8" fmla="*/ 18288 h 18288"/>
              <a:gd name="csX9" fmla="*/ 2866644 w 4114800"/>
              <a:gd name="csY9" fmla="*/ 18288 h 18288"/>
              <a:gd name="csX10" fmla="*/ 2304288 w 4114800"/>
              <a:gd name="csY10" fmla="*/ 18288 h 18288"/>
              <a:gd name="csX11" fmla="*/ 1577340 w 4114800"/>
              <a:gd name="csY11" fmla="*/ 18288 h 18288"/>
              <a:gd name="csX12" fmla="*/ 973836 w 4114800"/>
              <a:gd name="csY12" fmla="*/ 18288 h 18288"/>
              <a:gd name="csX13" fmla="*/ 0 w 4114800"/>
              <a:gd name="csY13" fmla="*/ 18288 h 18288"/>
              <a:gd name="csX14" fmla="*/ 0 w 4114800"/>
              <a:gd name="csY1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Lst>
            <a:rect l="l" t="t" r="r" b="b"/>
            <a:pathLst>
              <a:path w="4114800" h="18288" fill="none" extrusionOk="0">
                <a:moveTo>
                  <a:pt x="0" y="0"/>
                </a:moveTo>
                <a:cubicBezTo>
                  <a:pt x="338280" y="-26110"/>
                  <a:pt x="483942" y="6555"/>
                  <a:pt x="768096" y="0"/>
                </a:cubicBezTo>
                <a:cubicBezTo>
                  <a:pt x="1052250" y="-6555"/>
                  <a:pt x="1331484" y="24616"/>
                  <a:pt x="1495044" y="0"/>
                </a:cubicBezTo>
                <a:cubicBezTo>
                  <a:pt x="1658604" y="-24616"/>
                  <a:pt x="2056661" y="-33562"/>
                  <a:pt x="2221992" y="0"/>
                </a:cubicBezTo>
                <a:cubicBezTo>
                  <a:pt x="2387323" y="33562"/>
                  <a:pt x="2629463" y="-20094"/>
                  <a:pt x="2784348" y="0"/>
                </a:cubicBezTo>
                <a:cubicBezTo>
                  <a:pt x="2939233" y="20094"/>
                  <a:pt x="3151981" y="1524"/>
                  <a:pt x="3387852" y="0"/>
                </a:cubicBezTo>
                <a:cubicBezTo>
                  <a:pt x="3623723" y="-1524"/>
                  <a:pt x="3882724" y="26165"/>
                  <a:pt x="4114800" y="0"/>
                </a:cubicBezTo>
                <a:cubicBezTo>
                  <a:pt x="4114300" y="8855"/>
                  <a:pt x="4114909" y="14521"/>
                  <a:pt x="4114800" y="18288"/>
                </a:cubicBezTo>
                <a:cubicBezTo>
                  <a:pt x="3910038" y="37744"/>
                  <a:pt x="3683432" y="-3969"/>
                  <a:pt x="3429000" y="18288"/>
                </a:cubicBezTo>
                <a:cubicBezTo>
                  <a:pt x="3174568" y="40545"/>
                  <a:pt x="3085815" y="44166"/>
                  <a:pt x="2866644" y="18288"/>
                </a:cubicBezTo>
                <a:cubicBezTo>
                  <a:pt x="2647473" y="-7590"/>
                  <a:pt x="2580474" y="31338"/>
                  <a:pt x="2304288" y="18288"/>
                </a:cubicBezTo>
                <a:cubicBezTo>
                  <a:pt x="2028102" y="5238"/>
                  <a:pt x="1863008" y="-2001"/>
                  <a:pt x="1577340" y="18288"/>
                </a:cubicBezTo>
                <a:cubicBezTo>
                  <a:pt x="1291672" y="38577"/>
                  <a:pt x="1243931" y="9893"/>
                  <a:pt x="973836" y="18288"/>
                </a:cubicBezTo>
                <a:cubicBezTo>
                  <a:pt x="703741" y="26683"/>
                  <a:pt x="317656" y="-5910"/>
                  <a:pt x="0" y="18288"/>
                </a:cubicBezTo>
                <a:cubicBezTo>
                  <a:pt x="683" y="12014"/>
                  <a:pt x="724" y="5908"/>
                  <a:pt x="0" y="0"/>
                </a:cubicBezTo>
                <a:close/>
              </a:path>
              <a:path w="4114800" h="18288" stroke="0" extrusionOk="0">
                <a:moveTo>
                  <a:pt x="0" y="0"/>
                </a:moveTo>
                <a:cubicBezTo>
                  <a:pt x="276109" y="5266"/>
                  <a:pt x="325589" y="-19584"/>
                  <a:pt x="644652" y="0"/>
                </a:cubicBezTo>
                <a:cubicBezTo>
                  <a:pt x="963715" y="19584"/>
                  <a:pt x="1064991" y="6066"/>
                  <a:pt x="1207008" y="0"/>
                </a:cubicBezTo>
                <a:cubicBezTo>
                  <a:pt x="1349025" y="-6066"/>
                  <a:pt x="1791724" y="14506"/>
                  <a:pt x="1975104" y="0"/>
                </a:cubicBezTo>
                <a:cubicBezTo>
                  <a:pt x="2158484" y="-14506"/>
                  <a:pt x="2397469" y="20822"/>
                  <a:pt x="2619756" y="0"/>
                </a:cubicBezTo>
                <a:cubicBezTo>
                  <a:pt x="2842043" y="-20822"/>
                  <a:pt x="2992157" y="20388"/>
                  <a:pt x="3264408" y="0"/>
                </a:cubicBezTo>
                <a:cubicBezTo>
                  <a:pt x="3536659" y="-20388"/>
                  <a:pt x="3855620" y="38211"/>
                  <a:pt x="4114800" y="0"/>
                </a:cubicBezTo>
                <a:cubicBezTo>
                  <a:pt x="4113902" y="7180"/>
                  <a:pt x="4114969" y="13790"/>
                  <a:pt x="4114800" y="18288"/>
                </a:cubicBezTo>
                <a:cubicBezTo>
                  <a:pt x="3968901" y="8593"/>
                  <a:pt x="3623428" y="17559"/>
                  <a:pt x="3429000" y="18288"/>
                </a:cubicBezTo>
                <a:cubicBezTo>
                  <a:pt x="3234572" y="19017"/>
                  <a:pt x="3085079" y="41804"/>
                  <a:pt x="2866644" y="18288"/>
                </a:cubicBezTo>
                <a:cubicBezTo>
                  <a:pt x="2648209" y="-5228"/>
                  <a:pt x="2451737" y="24580"/>
                  <a:pt x="2180844" y="18288"/>
                </a:cubicBezTo>
                <a:cubicBezTo>
                  <a:pt x="1909951" y="11996"/>
                  <a:pt x="1681589" y="12244"/>
                  <a:pt x="1495044" y="18288"/>
                </a:cubicBezTo>
                <a:cubicBezTo>
                  <a:pt x="1308499" y="24332"/>
                  <a:pt x="1136614" y="21789"/>
                  <a:pt x="850392" y="18288"/>
                </a:cubicBezTo>
                <a:cubicBezTo>
                  <a:pt x="564170" y="14787"/>
                  <a:pt x="210636" y="54701"/>
                  <a:pt x="0" y="18288"/>
                </a:cubicBezTo>
                <a:cubicBezTo>
                  <a:pt x="571" y="10093"/>
                  <a:pt x="-125" y="8407"/>
                  <a:pt x="0" y="0"/>
                </a:cubicBezTo>
                <a:close/>
              </a:path>
            </a:pathLst>
          </a:custGeom>
          <a:solidFill>
            <a:srgbClr val="D78B10"/>
          </a:solidFill>
          <a:ln w="38100" cap="rnd">
            <a:solidFill>
              <a:srgbClr val="D78B10"/>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1FB78203-0A15-8AEF-A807-8503B33F737E}"/>
              </a:ext>
            </a:extLst>
          </p:cNvPr>
          <p:cNvSpPr>
            <a:spLocks noGrp="1"/>
          </p:cNvSpPr>
          <p:nvPr>
            <p:ph idx="1"/>
          </p:nvPr>
        </p:nvSpPr>
        <p:spPr>
          <a:xfrm>
            <a:off x="630936" y="2660904"/>
            <a:ext cx="4818888" cy="3547872"/>
          </a:xfrm>
        </p:spPr>
        <p:txBody>
          <a:bodyPr anchor="t">
            <a:normAutofit fontScale="92500" lnSpcReduction="10000"/>
          </a:bodyPr>
          <a:lstStyle/>
          <a:p>
            <a:pPr marL="0" indent="0">
              <a:buNone/>
            </a:pPr>
            <a:r>
              <a:rPr lang="en-US" dirty="0" err="1">
                <a:latin typeface="Times" pitchFamily="2" charset="0"/>
              </a:rPr>
              <a:t>Hàm</a:t>
            </a:r>
            <a:r>
              <a:rPr lang="en-US" dirty="0">
                <a:latin typeface="Times" pitchFamily="2" charset="0"/>
              </a:rPr>
              <a:t> </a:t>
            </a:r>
            <a:r>
              <a:rPr lang="en-US" dirty="0" err="1">
                <a:latin typeface="Times" pitchFamily="2" charset="0"/>
              </a:rPr>
              <a:t>lượng</a:t>
            </a:r>
            <a:r>
              <a:rPr lang="en-US" dirty="0">
                <a:latin typeface="Times" pitchFamily="2" charset="0"/>
              </a:rPr>
              <a:t> </a:t>
            </a:r>
            <a:r>
              <a:rPr lang="en-US" dirty="0" err="1">
                <a:latin typeface="Times" pitchFamily="2" charset="0"/>
              </a:rPr>
              <a:t>cho</a:t>
            </a:r>
            <a:r>
              <a:rPr lang="en-US" dirty="0">
                <a:latin typeface="Times" pitchFamily="2" charset="0"/>
              </a:rPr>
              <a:t> </a:t>
            </a:r>
            <a:r>
              <a:rPr lang="en-US" dirty="0" err="1">
                <a:latin typeface="Times" pitchFamily="2" charset="0"/>
              </a:rPr>
              <a:t>liều</a:t>
            </a:r>
            <a:r>
              <a:rPr lang="en-US" dirty="0">
                <a:latin typeface="Times" pitchFamily="2" charset="0"/>
              </a:rPr>
              <a:t> </a:t>
            </a:r>
            <a:r>
              <a:rPr lang="en-US" dirty="0" err="1">
                <a:latin typeface="Times" pitchFamily="2" charset="0"/>
              </a:rPr>
              <a:t>lượng</a:t>
            </a:r>
            <a:r>
              <a:rPr lang="en-US" dirty="0">
                <a:latin typeface="Times" pitchFamily="2" charset="0"/>
              </a:rPr>
              <a:t> 1 </a:t>
            </a:r>
            <a:r>
              <a:rPr lang="en-US" dirty="0" err="1">
                <a:latin typeface="Times" pitchFamily="2" charset="0"/>
              </a:rPr>
              <a:t>ngày</a:t>
            </a:r>
            <a:r>
              <a:rPr lang="en-US" dirty="0">
                <a:latin typeface="Times" pitchFamily="2" charset="0"/>
              </a:rPr>
              <a:t> (5 </a:t>
            </a:r>
            <a:r>
              <a:rPr lang="en-US" dirty="0" err="1">
                <a:latin typeface="Times" pitchFamily="2" charset="0"/>
              </a:rPr>
              <a:t>viên</a:t>
            </a:r>
            <a:r>
              <a:rPr lang="en-US" dirty="0">
                <a:latin typeface="Times" pitchFamily="2" charset="0"/>
              </a:rPr>
              <a:t>)</a:t>
            </a:r>
          </a:p>
          <a:p>
            <a:pPr marL="0" indent="0">
              <a:buNone/>
            </a:pPr>
            <a:r>
              <a:rPr lang="en-US" dirty="0" err="1">
                <a:latin typeface="Times" pitchFamily="2" charset="0"/>
              </a:rPr>
              <a:t>Sụn</a:t>
            </a:r>
            <a:r>
              <a:rPr lang="en-US" dirty="0">
                <a:latin typeface="Times" pitchFamily="2" charset="0"/>
              </a:rPr>
              <a:t> </a:t>
            </a:r>
            <a:r>
              <a:rPr lang="en-US" dirty="0" err="1">
                <a:latin typeface="Times" pitchFamily="2" charset="0"/>
              </a:rPr>
              <a:t>cá</a:t>
            </a:r>
            <a:r>
              <a:rPr lang="en-US" dirty="0">
                <a:latin typeface="Times" pitchFamily="2" charset="0"/>
              </a:rPr>
              <a:t> </a:t>
            </a:r>
            <a:r>
              <a:rPr lang="en-US" dirty="0" err="1">
                <a:latin typeface="Times" pitchFamily="2" charset="0"/>
              </a:rPr>
              <a:t>mập</a:t>
            </a:r>
            <a:r>
              <a:rPr lang="en-US" dirty="0">
                <a:latin typeface="Times" pitchFamily="2" charset="0"/>
              </a:rPr>
              <a:t>: 300mg </a:t>
            </a:r>
          </a:p>
          <a:p>
            <a:pPr marL="0" indent="0">
              <a:buNone/>
            </a:pPr>
            <a:r>
              <a:rPr lang="en-US" dirty="0" err="1">
                <a:latin typeface="Times" pitchFamily="2" charset="0"/>
              </a:rPr>
              <a:t>Glucosamin</a:t>
            </a:r>
            <a:r>
              <a:rPr lang="en-US" dirty="0">
                <a:latin typeface="Times" pitchFamily="2" charset="0"/>
              </a:rPr>
              <a:t>: 800mg </a:t>
            </a:r>
          </a:p>
          <a:p>
            <a:pPr marL="0" indent="0">
              <a:buNone/>
            </a:pPr>
            <a:r>
              <a:rPr lang="en-US" dirty="0">
                <a:latin typeface="Times" pitchFamily="2" charset="0"/>
              </a:rPr>
              <a:t>BCAA (L-leucine, L-Valine, L-Isoleucine): 3mg </a:t>
            </a:r>
          </a:p>
          <a:p>
            <a:pPr marL="0" indent="0">
              <a:buNone/>
            </a:pPr>
            <a:r>
              <a:rPr lang="en-US" dirty="0">
                <a:latin typeface="Times" pitchFamily="2" charset="0"/>
              </a:rPr>
              <a:t>1 </a:t>
            </a:r>
            <a:r>
              <a:rPr lang="en-US" dirty="0" err="1">
                <a:latin typeface="Times" pitchFamily="2" charset="0"/>
              </a:rPr>
              <a:t>hộp</a:t>
            </a:r>
            <a:r>
              <a:rPr lang="en-US" dirty="0">
                <a:latin typeface="Times" pitchFamily="2" charset="0"/>
              </a:rPr>
              <a:t> 150 </a:t>
            </a:r>
            <a:r>
              <a:rPr lang="en-US" dirty="0" err="1">
                <a:latin typeface="Times" pitchFamily="2" charset="0"/>
              </a:rPr>
              <a:t>viên</a:t>
            </a:r>
            <a:r>
              <a:rPr lang="en-US" dirty="0">
                <a:latin typeface="Times" pitchFamily="2" charset="0"/>
              </a:rPr>
              <a:t> </a:t>
            </a:r>
          </a:p>
        </p:txBody>
      </p:sp>
      <mc:AlternateContent xmlns:mc="http://schemas.openxmlformats.org/markup-compatibility/2006" xmlns:p14="http://schemas.microsoft.com/office/powerpoint/2010/main">
        <mc:Choice Requires="p14">
          <p:contentPart p14:bwMode="auto" r:id="rId2">
            <p14:nvContentPartPr>
              <p14:cNvPr id="15" name="Ink 14">
                <a:extLst>
                  <a:ext uri="{FF2B5EF4-FFF2-40B4-BE49-F238E27FC236}">
                    <a16:creationId xmlns:a16="http://schemas.microsoft.com/office/drawing/2014/main" id="{070477C5-0410-4E4F-97A1-F84C2465C187}"/>
                  </a:ext>
                  <a:ext uri="{C183D7F6-B498-43B3-948B-1728B52AA6E4}">
                    <adec:decorative xmlns:adec="http://schemas.microsoft.com/office/drawing/2017/decorative" val="1"/>
                  </a:ext>
                </a:extLst>
              </p14:cNvPr>
              <p14:cNvContentPartPr>
                <a14:cpLocks xmlns:a14="http://schemas.microsoft.com/office/drawing/2010/main" noGrp="1" noRot="1" noChangeAspect="1" noMove="1" noResize="1" noEditPoints="1" noAdjustHandles="1" noChangeArrowheads="1" noChangeShapeType="1"/>
              </p14:cNvContentPartPr>
              <p14:nvPr>
                <p:extLst>
                  <p:ext uri="{386F3935-93C4-4BCD-93E2-E3B085C9AB24}">
                    <p16:designElem xmlns:p16="http://schemas.microsoft.com/office/powerpoint/2015/main" val="1"/>
                  </p:ext>
                </p:extLst>
              </p14:nvPr>
            </p14:nvContentPartPr>
            <p14:xfrm>
              <a:off x="5755403" y="1971579"/>
              <a:ext cx="360" cy="2160"/>
            </p14:xfrm>
          </p:contentPart>
        </mc:Choice>
        <mc:Fallback xmlns="">
          <p:pic>
            <p:nvPicPr>
              <p:cNvPr id="15" name="Ink 14">
                <a:extLst>
                  <a:ext uri="{FF2B5EF4-FFF2-40B4-BE49-F238E27FC236}">
                    <a16:creationId xmlns:a16="http://schemas.microsoft.com/office/drawing/2014/main" id="{070477C5-0410-4E4F-97A1-F84C2465C18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p:cNvPicPr>
              <p:nvPr/>
            </p:nvPicPr>
            <p:blipFill>
              <a:blip r:embed="rId3"/>
              <a:stretch>
                <a:fillRect/>
              </a:stretch>
            </p:blipFill>
            <p:spPr>
              <a:xfrm>
                <a:off x="5737403" y="1956150"/>
                <a:ext cx="36000" cy="32709"/>
              </a:xfrm>
              <a:prstGeom prst="rect">
                <a:avLst/>
              </a:prstGeom>
            </p:spPr>
          </p:pic>
        </mc:Fallback>
      </mc:AlternateContent>
      <p:pic>
        <p:nvPicPr>
          <p:cNvPr id="4" name="コンテンツ プレースホルダー 4" descr="瓶の飲み物&#10;&#10;自動的に生成された説明">
            <a:extLst>
              <a:ext uri="{FF2B5EF4-FFF2-40B4-BE49-F238E27FC236}">
                <a16:creationId xmlns:a16="http://schemas.microsoft.com/office/drawing/2014/main" id="{5FD125A8-9A42-E6CD-1478-B74C49F74B38}"/>
              </a:ext>
            </a:extLst>
          </p:cNvPr>
          <p:cNvPicPr>
            <a:picLocks noChangeAspect="1"/>
          </p:cNvPicPr>
          <p:nvPr/>
        </p:nvPicPr>
        <p:blipFill>
          <a:blip r:embed="rId4"/>
          <a:stretch>
            <a:fillRect/>
          </a:stretch>
        </p:blipFill>
        <p:spPr>
          <a:xfrm>
            <a:off x="6099048" y="699516"/>
            <a:ext cx="5458968" cy="5458968"/>
          </a:xfrm>
          <a:prstGeom prst="rect">
            <a:avLst/>
          </a:prstGeom>
        </p:spPr>
      </p:pic>
      <p:sp>
        <p:nvSpPr>
          <p:cNvPr id="5" name="テキスト ボックス 4">
            <a:extLst>
              <a:ext uri="{FF2B5EF4-FFF2-40B4-BE49-F238E27FC236}">
                <a16:creationId xmlns:a16="http://schemas.microsoft.com/office/drawing/2014/main" id="{A7F08FC5-6388-D57F-4743-311421902940}"/>
              </a:ext>
            </a:extLst>
          </p:cNvPr>
          <p:cNvSpPr txBox="1"/>
          <p:nvPr/>
        </p:nvSpPr>
        <p:spPr>
          <a:xfrm>
            <a:off x="630936" y="6095476"/>
            <a:ext cx="4958409" cy="369332"/>
          </a:xfrm>
          <a:prstGeom prst="rect">
            <a:avLst/>
          </a:prstGeom>
          <a:noFill/>
        </p:spPr>
        <p:txBody>
          <a:bodyPr wrap="none" rtlCol="0">
            <a:spAutoFit/>
          </a:bodyPr>
          <a:lstStyle/>
          <a:p>
            <a:r>
              <a:rPr kumimoji="1" lang="vi-VN" altLang="ja-JP" dirty="0">
                <a:latin typeface="Times" pitchFamily="2" charset="0"/>
              </a:rPr>
              <a:t>Không dùng cho phụ nữ có thai và đang cho con bú</a:t>
            </a:r>
            <a:endParaRPr kumimoji="1" lang="ja-JP" altLang="en-US">
              <a:latin typeface="Times" pitchFamily="2" charset="0"/>
            </a:endParaRPr>
          </a:p>
        </p:txBody>
      </p:sp>
      <p:pic>
        <p:nvPicPr>
          <p:cNvPr id="10" name="図 9" descr="ロゴ&#10;&#10;自動的に生成された説明">
            <a:extLst>
              <a:ext uri="{FF2B5EF4-FFF2-40B4-BE49-F238E27FC236}">
                <a16:creationId xmlns:a16="http://schemas.microsoft.com/office/drawing/2014/main" id="{D1DCDF5C-EB9E-5E96-5A98-8B63D49B431A}"/>
              </a:ext>
            </a:extLst>
          </p:cNvPr>
          <p:cNvPicPr>
            <a:picLocks noChangeAspect="1"/>
          </p:cNvPicPr>
          <p:nvPr/>
        </p:nvPicPr>
        <p:blipFill>
          <a:blip r:embed="rId5"/>
          <a:stretch>
            <a:fillRect/>
          </a:stretch>
        </p:blipFill>
        <p:spPr>
          <a:xfrm>
            <a:off x="9496753" y="564516"/>
            <a:ext cx="476690" cy="445329"/>
          </a:xfrm>
          <a:prstGeom prst="rect">
            <a:avLst/>
          </a:prstGeom>
        </p:spPr>
      </p:pic>
      <p:pic>
        <p:nvPicPr>
          <p:cNvPr id="12" name="図 11" descr="テキスト, アイコン&#10;&#10;自動的に生成された説明">
            <a:extLst>
              <a:ext uri="{FF2B5EF4-FFF2-40B4-BE49-F238E27FC236}">
                <a16:creationId xmlns:a16="http://schemas.microsoft.com/office/drawing/2014/main" id="{1AE6D4FF-4412-E679-18E6-747B46B67641}"/>
              </a:ext>
            </a:extLst>
          </p:cNvPr>
          <p:cNvPicPr>
            <a:picLocks noChangeAspect="1"/>
          </p:cNvPicPr>
          <p:nvPr/>
        </p:nvPicPr>
        <p:blipFill>
          <a:blip r:embed="rId6"/>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24027141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88514C-D94E-068E-CAA4-89DBB2C317CD}"/>
              </a:ext>
            </a:extLst>
          </p:cNvPr>
          <p:cNvSpPr>
            <a:spLocks noGrp="1"/>
          </p:cNvSpPr>
          <p:nvPr>
            <p:ph type="title"/>
          </p:nvPr>
        </p:nvSpPr>
        <p:spPr/>
        <p:txBody>
          <a:bodyPr/>
          <a:lstStyle/>
          <a:p>
            <a:r>
              <a:rPr kumimoji="1" lang="vi-VN" altLang="ja-JP" dirty="0">
                <a:latin typeface="Times New Roman" panose="02020603050405020304" pitchFamily="18" charset="0"/>
                <a:cs typeface="Times New Roman" panose="02020603050405020304" pitchFamily="18" charset="0"/>
              </a:rPr>
              <a:t>ĐỐI TƯỢNG SỬ DỤNG</a:t>
            </a:r>
            <a:endParaRPr kumimoji="1" lang="ja-JP" altLang="en-US">
              <a:latin typeface="Times New Roman" panose="02020603050405020304" pitchFamily="18" charset="0"/>
              <a:cs typeface="Times New Roman" panose="02020603050405020304" pitchFamily="18" charset="0"/>
            </a:endParaRPr>
          </a:p>
        </p:txBody>
      </p:sp>
      <p:sp>
        <p:nvSpPr>
          <p:cNvPr id="3" name="コンテンツ プレースホルダー 2">
            <a:extLst>
              <a:ext uri="{FF2B5EF4-FFF2-40B4-BE49-F238E27FC236}">
                <a16:creationId xmlns:a16="http://schemas.microsoft.com/office/drawing/2014/main" id="{9C4B9666-FC02-80D0-470F-ED4AC0F2F881}"/>
              </a:ext>
            </a:extLst>
          </p:cNvPr>
          <p:cNvSpPr>
            <a:spLocks noGrp="1"/>
          </p:cNvSpPr>
          <p:nvPr>
            <p:ph idx="1"/>
          </p:nvPr>
        </p:nvSpPr>
        <p:spPr>
          <a:xfrm>
            <a:off x="838200" y="1929384"/>
            <a:ext cx="10515600" cy="1118616"/>
          </a:xfrm>
        </p:spPr>
        <p:txBody>
          <a:bodyPr>
            <a:normAutofit/>
          </a:bodyPr>
          <a:lstStyle/>
          <a:p>
            <a:pPr marL="0" indent="0">
              <a:buNone/>
            </a:pPr>
            <a:r>
              <a:rPr kumimoji="1" lang="vi-VN" altLang="ja-JP" sz="2500" dirty="0">
                <a:latin typeface="Times New Roman" panose="02020603050405020304" pitchFamily="18" charset="0"/>
                <a:cs typeface="Times New Roman" panose="02020603050405020304" pitchFamily="18" charset="0"/>
              </a:rPr>
              <a:t>Người bị các vấn đề về xương khớp như viêm khớp, đau khớp, thấp khớp, thoái hoá khớp…</a:t>
            </a:r>
          </a:p>
        </p:txBody>
      </p:sp>
      <p:sp>
        <p:nvSpPr>
          <p:cNvPr id="5" name="テキスト ボックス 4">
            <a:extLst>
              <a:ext uri="{FF2B5EF4-FFF2-40B4-BE49-F238E27FC236}">
                <a16:creationId xmlns:a16="http://schemas.microsoft.com/office/drawing/2014/main" id="{0A3614A2-9527-0BBD-2C41-017F408AF59C}"/>
              </a:ext>
            </a:extLst>
          </p:cNvPr>
          <p:cNvSpPr txBox="1"/>
          <p:nvPr/>
        </p:nvSpPr>
        <p:spPr>
          <a:xfrm>
            <a:off x="838200" y="3048000"/>
            <a:ext cx="10231582" cy="1323439"/>
          </a:xfrm>
          <a:prstGeom prst="rect">
            <a:avLst/>
          </a:prstGeom>
          <a:noFill/>
        </p:spPr>
        <p:txBody>
          <a:bodyPr wrap="square">
            <a:spAutoFit/>
          </a:bodyPr>
          <a:lstStyle/>
          <a:p>
            <a:r>
              <a:rPr lang="vi-VN" altLang="ja-JP" sz="2000" b="0" i="0" u="none" strike="noStrike" dirty="0">
                <a:solidFill>
                  <a:srgbClr val="020B27"/>
                </a:solidFill>
                <a:effectLst/>
                <a:latin typeface="Times New Roman" panose="02020603050405020304" pitchFamily="18" charset="0"/>
                <a:cs typeface="Times New Roman" panose="02020603050405020304" pitchFamily="18" charset="0"/>
              </a:rPr>
              <a:t>Các sản phẩm bổ sung Glucosamin thường an toàn cho hầu hết mọi người. Tuy nhiên nếu dùng quá nhiều có thể gây ra một số tác dụng phụ phổ biến như: Buồn nôn, tiêu chảy, ợ nóng, táo bón, tăng huyết áp tạm thời, tăng nhịp tim, nhịp mạch. Các tác dụng phụ ít gặp: Phát ban da, đau đầu, mất ngủ.</a:t>
            </a:r>
            <a:endParaRPr lang="ja-JP" altLang="en-US" sz="2000">
              <a:latin typeface="Times New Roman" panose="02020603050405020304" pitchFamily="18" charset="0"/>
              <a:cs typeface="Times New Roman" panose="02020603050405020304" pitchFamily="18" charset="0"/>
            </a:endParaRPr>
          </a:p>
        </p:txBody>
      </p:sp>
      <p:sp>
        <p:nvSpPr>
          <p:cNvPr id="7" name="テキスト ボックス 6">
            <a:extLst>
              <a:ext uri="{FF2B5EF4-FFF2-40B4-BE49-F238E27FC236}">
                <a16:creationId xmlns:a16="http://schemas.microsoft.com/office/drawing/2014/main" id="{2EEEFFEC-FC51-6533-A1E0-64834AA06F9D}"/>
              </a:ext>
            </a:extLst>
          </p:cNvPr>
          <p:cNvSpPr txBox="1"/>
          <p:nvPr/>
        </p:nvSpPr>
        <p:spPr>
          <a:xfrm>
            <a:off x="838200" y="4475404"/>
            <a:ext cx="10231582" cy="1631216"/>
          </a:xfrm>
          <a:prstGeom prst="rect">
            <a:avLst/>
          </a:prstGeom>
          <a:noFill/>
        </p:spPr>
        <p:txBody>
          <a:bodyPr wrap="square">
            <a:spAutoFit/>
          </a:bodyPr>
          <a:lstStyle/>
          <a:p>
            <a:r>
              <a:rPr lang="vi-VN" altLang="ja-JP" sz="2000" b="0" i="0" u="none" strike="noStrike" dirty="0">
                <a:solidFill>
                  <a:srgbClr val="020B27"/>
                </a:solidFill>
                <a:effectLst/>
                <a:latin typeface="Times New Roman" panose="02020603050405020304" pitchFamily="18" charset="0"/>
                <a:cs typeface="Times New Roman" panose="02020603050405020304" pitchFamily="18" charset="0"/>
              </a:rPr>
              <a:t>Việc dùng Glucosamine mỗi ngày để cải thiện triệu chứng và hỗ trợ điều trị bệnh hiệu quả đối với người mắc bệnh viêm khớp gối, thoái hóa khớp. Nhiều nghiên cứu đã chỉ ra rằng việc nên dùng Glucosamine đều đặn giúp tăng cường cấu trúc bền vững của khớp, giúp khớp xương thư giãn, duy trì sự linh hoạt. Tác dụng của Glucosamine mang tính tích lũy, thời gian dùng càng kéo dài càng nhận thấy kết quả rõ rệt. </a:t>
            </a:r>
            <a:endParaRPr lang="ja-JP" altLang="en-US" sz="20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5969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EA1A43-EB6C-5144-D1C1-F3076F291E9C}"/>
              </a:ext>
            </a:extLst>
          </p:cNvPr>
          <p:cNvSpPr>
            <a:spLocks noGrp="1"/>
          </p:cNvSpPr>
          <p:nvPr>
            <p:ph type="title"/>
          </p:nvPr>
        </p:nvSpPr>
        <p:spPr/>
        <p:txBody>
          <a:bodyPr/>
          <a:lstStyle/>
          <a:p>
            <a:r>
              <a:rPr kumimoji="1" lang="vi-VN" altLang="ja-JP" sz="3500" dirty="0">
                <a:latin typeface="Times New Roman" panose="02020603050405020304" pitchFamily="18" charset="0"/>
                <a:cs typeface="Times New Roman" panose="02020603050405020304" pitchFamily="18" charset="0"/>
              </a:rPr>
              <a:t>Liều lượng Glucosamin an toàn &amp; chống chỉ định</a:t>
            </a:r>
            <a:endParaRPr kumimoji="1" lang="ja-JP" altLang="en-US" sz="3500">
              <a:latin typeface="Times New Roman" panose="02020603050405020304" pitchFamily="18" charset="0"/>
              <a:cs typeface="Times New Roman" panose="02020603050405020304" pitchFamily="18" charset="0"/>
            </a:endParaRPr>
          </a:p>
        </p:txBody>
      </p:sp>
      <p:sp>
        <p:nvSpPr>
          <p:cNvPr id="3" name="コンテンツ プレースホルダー 2">
            <a:extLst>
              <a:ext uri="{FF2B5EF4-FFF2-40B4-BE49-F238E27FC236}">
                <a16:creationId xmlns:a16="http://schemas.microsoft.com/office/drawing/2014/main" id="{8FB8735D-FAA9-0EB8-7E10-8723F5D0BD67}"/>
              </a:ext>
            </a:extLst>
          </p:cNvPr>
          <p:cNvSpPr>
            <a:spLocks noGrp="1"/>
          </p:cNvSpPr>
          <p:nvPr>
            <p:ph idx="1"/>
          </p:nvPr>
        </p:nvSpPr>
        <p:spPr>
          <a:xfrm>
            <a:off x="838200" y="1749273"/>
            <a:ext cx="10515600" cy="4251960"/>
          </a:xfrm>
        </p:spPr>
        <p:txBody>
          <a:bodyPr>
            <a:normAutofit/>
          </a:bodyPr>
          <a:lstStyle/>
          <a:p>
            <a:r>
              <a:rPr kumimoji="1" lang="vi-VN" altLang="ja-JP" sz="2000" dirty="0">
                <a:latin typeface="Times New Roman" panose="02020603050405020304" pitchFamily="18" charset="0"/>
                <a:cs typeface="Times New Roman" panose="02020603050405020304" pitchFamily="18" charset="0"/>
              </a:rPr>
              <a:t>Hiện nay liều lượng an toàn là 1500mg/ngày </a:t>
            </a:r>
            <a:endParaRPr kumimoji="1" lang="ja-JP" altLang="en-US" sz="2000">
              <a:latin typeface="Times New Roman" panose="02020603050405020304" pitchFamily="18" charset="0"/>
              <a:cs typeface="Times New Roman" panose="02020603050405020304" pitchFamily="18" charset="0"/>
            </a:endParaRPr>
          </a:p>
        </p:txBody>
      </p:sp>
      <p:sp>
        <p:nvSpPr>
          <p:cNvPr id="5" name="テキスト ボックス 4">
            <a:extLst>
              <a:ext uri="{FF2B5EF4-FFF2-40B4-BE49-F238E27FC236}">
                <a16:creationId xmlns:a16="http://schemas.microsoft.com/office/drawing/2014/main" id="{60642E4F-B632-D99E-71D9-901EB8F720DA}"/>
              </a:ext>
            </a:extLst>
          </p:cNvPr>
          <p:cNvSpPr txBox="1"/>
          <p:nvPr/>
        </p:nvSpPr>
        <p:spPr>
          <a:xfrm>
            <a:off x="838200" y="2166212"/>
            <a:ext cx="10619509" cy="4680769"/>
          </a:xfrm>
          <a:prstGeom prst="rect">
            <a:avLst/>
          </a:prstGeom>
          <a:noFill/>
        </p:spPr>
        <p:txBody>
          <a:bodyPr wrap="square">
            <a:spAutoFit/>
          </a:bodyPr>
          <a:lstStyle/>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Những người có bệnh lý tim mạch, tăng huyết áp... nên thận trọng khi dùng glucosamine.</a:t>
            </a:r>
          </a:p>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Glucosamine làm giảm tiết insulin hoặc có tác động đối với đường huyết nhưng glucosamine là một đường amino nên bệnh nhân đái tháo đường cần thận trọng và kiểm tra đường huyết thường xuyên khi sử dụng.</a:t>
            </a:r>
          </a:p>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Glucosamin thường được chiết xuất từ vỏ tôm cua nên những bệnh nhân dị ứng với tôm cua nên cẩn trọng và nên trao đổi với bác sĩ về tình trạng dị ứng trước khi dùng glucosamine.</a:t>
            </a:r>
          </a:p>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Glucosamin có thể liên quan đến </a:t>
            </a:r>
            <a:r>
              <a:rPr lang="vi-VN" altLang="ja-JP" u="none" dirty="0">
                <a:solidFill>
                  <a:srgbClr val="333333"/>
                </a:solidFill>
                <a:latin typeface="Times New Roman" panose="02020603050405020304" pitchFamily="18" charset="0"/>
                <a:cs typeface="Times New Roman" panose="02020603050405020304" pitchFamily="18" charset="0"/>
              </a:rPr>
              <a:t>hen suyễn</a:t>
            </a:r>
            <a:r>
              <a:rPr lang="vi-VN" altLang="ja-JP" b="0" i="0" strike="noStrike" dirty="0">
                <a:effectLst/>
                <a:latin typeface="Times New Roman" panose="02020603050405020304" pitchFamily="18" charset="0"/>
                <a:cs typeface="Times New Roman" panose="02020603050405020304" pitchFamily="18" charset="0"/>
              </a:rPr>
              <a:t>, do đó bệnh nhân có tiền sử hen suyễn cần đặc biệt thận trọng.</a:t>
            </a:r>
          </a:p>
          <a:p>
            <a:pPr algn="l" fontAlgn="base">
              <a:spcAft>
                <a:spcPts val="1125"/>
              </a:spcAft>
              <a:buFont typeface="Arial" panose="020B0604020202020204" pitchFamily="34" charset="0"/>
              <a:buChar char="•"/>
            </a:pPr>
            <a:r>
              <a:rPr lang="vi-VN" altLang="ja-JP" b="0" i="0" strike="noStrike" dirty="0">
                <a:effectLst/>
                <a:latin typeface="Times New Roman" panose="02020603050405020304" pitchFamily="18" charset="0"/>
                <a:cs typeface="Times New Roman" panose="02020603050405020304" pitchFamily="18" charset="0"/>
              </a:rPr>
              <a:t>Glucosamin có thể làm tăng hấp thu tetracyclin ở dạ dày - ruột, có thể làm giảm hiệu quả của các </a:t>
            </a:r>
            <a:r>
              <a:rPr lang="vi-VN" altLang="ja-JP" b="1" i="0" strike="noStrike" dirty="0">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thuốc hạ sốt giảm đau paracetamol</a:t>
            </a:r>
            <a:r>
              <a:rPr lang="vi-VN" altLang="ja-JP" b="0" i="0" strike="noStrike" dirty="0">
                <a:effectLst/>
                <a:latin typeface="Times New Roman" panose="02020603050405020304" pitchFamily="18" charset="0"/>
                <a:cs typeface="Times New Roman" panose="02020603050405020304" pitchFamily="18" charset="0"/>
              </a:rPr>
              <a:t>, thuốc điều trị tăng lipid máu statin... nên tránh dùng glucosamin cùng lúc với các loại thuốc này.</a:t>
            </a:r>
          </a:p>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Bệnh nhân đang dùng các loại thuốc bao gồm </a:t>
            </a:r>
            <a:r>
              <a:rPr lang="vi-VN" altLang="ja-JP" b="1" i="0" u="none" strike="noStrike" dirty="0">
                <a:solidFill>
                  <a:srgbClr val="333333"/>
                </a:solidFill>
                <a:effectLst/>
                <a:latin typeface="Times New Roman" panose="02020603050405020304" pitchFamily="18" charset="0"/>
                <a:cs typeface="Times New Roman" panose="02020603050405020304" pitchFamily="18" charset="0"/>
              </a:rPr>
              <a:t>thuốc trợ tim</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thuốc chống đông máu và thuốc trị tiểu đường.</a:t>
            </a:r>
          </a:p>
          <a:p>
            <a:pPr algn="l" fontAlgn="base">
              <a:spcAft>
                <a:spcPts val="1125"/>
              </a:spcAft>
              <a:buFont typeface="Arial" panose="020B0604020202020204" pitchFamily="34" charset="0"/>
              <a:buChar char="•"/>
            </a:pPr>
            <a:r>
              <a:rPr lang="vi-VN" altLang="ja-JP" dirty="0">
                <a:solidFill>
                  <a:srgbClr val="333333"/>
                </a:solidFill>
                <a:latin typeface="Times New Roman" panose="02020603050405020304" pitchFamily="18" charset="0"/>
                <a:cs typeface="Times New Roman" panose="02020603050405020304" pitchFamily="18" charset="0"/>
              </a:rPr>
              <a:t>Không dùng cho bệnh nhân suy thận, thận yếu, thận hư.</a:t>
            </a:r>
            <a:endParaRPr lang="vi-VN" altLang="ja-JP" b="0" i="0" u="none" strike="noStrike" dirty="0">
              <a:solidFill>
                <a:srgbClr val="333333"/>
              </a:solidFill>
              <a:effectLst/>
              <a:latin typeface="Times New Roman" panose="02020603050405020304" pitchFamily="18" charset="0"/>
              <a:cs typeface="Times New Roman" panose="02020603050405020304" pitchFamily="18" charset="0"/>
            </a:endParaRPr>
          </a:p>
          <a:p>
            <a:pPr algn="l" fontAlgn="base">
              <a:spcAft>
                <a:spcPts val="1125"/>
              </a:spcAft>
              <a:buFont typeface="Arial" panose="020B0604020202020204" pitchFamily="34" charset="0"/>
              <a:buChar char="•"/>
            </a:pP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Phụ nữ đang mang thai hoặc cho con bú, trẻ em, trẻ vị thành niên dưới 18 tuổi không nên dùng glucosamin do chưa có đủ dữ liệu về an toàn và hiệu quả.</a:t>
            </a:r>
          </a:p>
        </p:txBody>
      </p:sp>
    </p:spTree>
    <p:extLst>
      <p:ext uri="{BB962C8B-B14F-4D97-AF65-F5344CB8AC3E}">
        <p14:creationId xmlns:p14="http://schemas.microsoft.com/office/powerpoint/2010/main" val="12295036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561D9DC-92BD-DA1E-93F5-6FEB36897D12}"/>
              </a:ext>
            </a:extLst>
          </p:cNvPr>
          <p:cNvSpPr txBox="1"/>
          <p:nvPr/>
        </p:nvSpPr>
        <p:spPr>
          <a:xfrm>
            <a:off x="1925052" y="3075057"/>
            <a:ext cx="9119804" cy="707886"/>
          </a:xfrm>
          <a:prstGeom prst="rect">
            <a:avLst/>
          </a:prstGeom>
          <a:noFill/>
        </p:spPr>
        <p:txBody>
          <a:bodyPr wrap="none" rtlCol="0">
            <a:spAutoFit/>
          </a:bodyPr>
          <a:lstStyle/>
          <a:p>
            <a:r>
              <a:rPr kumimoji="1" lang="vi-VN" altLang="ja-JP" sz="4000" dirty="0">
                <a:latin typeface="Times" pitchFamily="2" charset="0"/>
              </a:rPr>
              <a:t>CẢM ƠN MỌI NGƯỜI ĐÃ LẮNG NGHE</a:t>
            </a:r>
            <a:endParaRPr kumimoji="1" lang="ja-JP" altLang="en-US" sz="4000">
              <a:latin typeface="Times" pitchFamily="2" charset="0"/>
            </a:endParaRPr>
          </a:p>
        </p:txBody>
      </p:sp>
    </p:spTree>
    <p:extLst>
      <p:ext uri="{BB962C8B-B14F-4D97-AF65-F5344CB8AC3E}">
        <p14:creationId xmlns:p14="http://schemas.microsoft.com/office/powerpoint/2010/main" val="271103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6">
            <a:extLst>
              <a:ext uri="{FF2B5EF4-FFF2-40B4-BE49-F238E27FC236}">
                <a16:creationId xmlns:a16="http://schemas.microsoft.com/office/drawing/2014/main" id="{DA381740-063A-41A4-836D-85D14980EE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36883"/>
            <a:ext cx="4243589" cy="27432"/>
          </a:xfrm>
          <a:custGeom>
            <a:avLst/>
            <a:gdLst>
              <a:gd name="csX0" fmla="*/ 0 w 4243589"/>
              <a:gd name="csY0" fmla="*/ 0 h 27432"/>
              <a:gd name="csX1" fmla="*/ 563791 w 4243589"/>
              <a:gd name="csY1" fmla="*/ 0 h 27432"/>
              <a:gd name="csX2" fmla="*/ 1042710 w 4243589"/>
              <a:gd name="csY2" fmla="*/ 0 h 27432"/>
              <a:gd name="csX3" fmla="*/ 1564066 w 4243589"/>
              <a:gd name="csY3" fmla="*/ 0 h 27432"/>
              <a:gd name="csX4" fmla="*/ 2212729 w 4243589"/>
              <a:gd name="csY4" fmla="*/ 0 h 27432"/>
              <a:gd name="csX5" fmla="*/ 2776520 w 4243589"/>
              <a:gd name="csY5" fmla="*/ 0 h 27432"/>
              <a:gd name="csX6" fmla="*/ 3297875 w 4243589"/>
              <a:gd name="csY6" fmla="*/ 0 h 27432"/>
              <a:gd name="csX7" fmla="*/ 4243589 w 4243589"/>
              <a:gd name="csY7" fmla="*/ 0 h 27432"/>
              <a:gd name="csX8" fmla="*/ 4243589 w 4243589"/>
              <a:gd name="csY8" fmla="*/ 27432 h 27432"/>
              <a:gd name="csX9" fmla="*/ 3637362 w 4243589"/>
              <a:gd name="csY9" fmla="*/ 27432 h 27432"/>
              <a:gd name="csX10" fmla="*/ 3116007 w 4243589"/>
              <a:gd name="csY10" fmla="*/ 27432 h 27432"/>
              <a:gd name="csX11" fmla="*/ 2424908 w 4243589"/>
              <a:gd name="csY11" fmla="*/ 27432 h 27432"/>
              <a:gd name="csX12" fmla="*/ 1861117 w 4243589"/>
              <a:gd name="csY12" fmla="*/ 27432 h 27432"/>
              <a:gd name="csX13" fmla="*/ 1382198 w 4243589"/>
              <a:gd name="csY13" fmla="*/ 27432 h 27432"/>
              <a:gd name="csX14" fmla="*/ 733535 w 4243589"/>
              <a:gd name="csY14" fmla="*/ 27432 h 27432"/>
              <a:gd name="csX15" fmla="*/ 0 w 4243589"/>
              <a:gd name="csY15" fmla="*/ 27432 h 27432"/>
              <a:gd name="csX16" fmla="*/ 0 w 4243589"/>
              <a:gd name="csY16"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useBgFill="1">
        <p:nvSpPr>
          <p:cNvPr id="12" name="Rectangle 11">
            <a:extLst>
              <a:ext uri="{FF2B5EF4-FFF2-40B4-BE49-F238E27FC236}">
                <a16:creationId xmlns:a16="http://schemas.microsoft.com/office/drawing/2014/main" id="{168AB93A-48BC-4C25-A3AD-C17B5A682A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4AE179-A75B-4007-B5FA-8139ACFB9B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58969" y="1168517"/>
            <a:ext cx="4889565" cy="4424065"/>
          </a:xfrm>
          <a:custGeom>
            <a:avLst/>
            <a:gdLst>
              <a:gd name="connsiteX0" fmla="*/ 2612540 w 5531319"/>
              <a:gd name="connsiteY0" fmla="*/ 836 h 4424065"/>
              <a:gd name="connsiteX1" fmla="*/ 2946310 w 5531319"/>
              <a:gd name="connsiteY1" fmla="*/ 35548 h 4424065"/>
              <a:gd name="connsiteX2" fmla="*/ 3961099 w 5531319"/>
              <a:gd name="connsiteY2" fmla="*/ 303581 h 4424065"/>
              <a:gd name="connsiteX3" fmla="*/ 4854587 w 5531319"/>
              <a:gd name="connsiteY3" fmla="*/ 764502 h 4424065"/>
              <a:gd name="connsiteX4" fmla="*/ 5377812 w 5531319"/>
              <a:gd name="connsiteY4" fmla="*/ 1339732 h 4424065"/>
              <a:gd name="connsiteX5" fmla="*/ 5526197 w 5531319"/>
              <a:gd name="connsiteY5" fmla="*/ 1825829 h 4424065"/>
              <a:gd name="connsiteX6" fmla="*/ 5510557 w 5531319"/>
              <a:gd name="connsiteY6" fmla="*/ 2199398 h 4424065"/>
              <a:gd name="connsiteX7" fmla="*/ 5509795 w 5531319"/>
              <a:gd name="connsiteY7" fmla="*/ 2402839 h 4424065"/>
              <a:gd name="connsiteX8" fmla="*/ 5323519 w 5531319"/>
              <a:gd name="connsiteY8" fmla="*/ 3144890 h 4424065"/>
              <a:gd name="connsiteX9" fmla="*/ 4853061 w 5531319"/>
              <a:gd name="connsiteY9" fmla="*/ 3612932 h 4424065"/>
              <a:gd name="connsiteX10" fmla="*/ 4316358 w 5531319"/>
              <a:gd name="connsiteY10" fmla="*/ 3982940 h 4424065"/>
              <a:gd name="connsiteX11" fmla="*/ 3352556 w 5531319"/>
              <a:gd name="connsiteY11" fmla="*/ 4386771 h 4424065"/>
              <a:gd name="connsiteX12" fmla="*/ 2770206 w 5531319"/>
              <a:gd name="connsiteY12" fmla="*/ 4412201 h 4424065"/>
              <a:gd name="connsiteX13" fmla="*/ 2514888 w 5531319"/>
              <a:gd name="connsiteY13" fmla="*/ 4393637 h 4424065"/>
              <a:gd name="connsiteX14" fmla="*/ 1903166 w 5531319"/>
              <a:gd name="connsiteY14" fmla="*/ 4263562 h 4424065"/>
              <a:gd name="connsiteX15" fmla="*/ 948392 w 5531319"/>
              <a:gd name="connsiteY15" fmla="*/ 3794249 h 4424065"/>
              <a:gd name="connsiteX16" fmla="*/ 223633 w 5531319"/>
              <a:gd name="connsiteY16" fmla="*/ 2975526 h 4424065"/>
              <a:gd name="connsiteX17" fmla="*/ 39519 w 5531319"/>
              <a:gd name="connsiteY17" fmla="*/ 2401695 h 4424065"/>
              <a:gd name="connsiteX18" fmla="*/ 16251 w 5531319"/>
              <a:gd name="connsiteY18" fmla="*/ 2300991 h 4424065"/>
              <a:gd name="connsiteX19" fmla="*/ 11800 w 5531319"/>
              <a:gd name="connsiteY19" fmla="*/ 2053556 h 4424065"/>
              <a:gd name="connsiteX20" fmla="*/ 812849 w 5531319"/>
              <a:gd name="connsiteY20" fmla="*/ 651084 h 4424065"/>
              <a:gd name="connsiteX21" fmla="*/ 2066809 w 5531319"/>
              <a:gd name="connsiteY21" fmla="*/ 52586 h 4424065"/>
              <a:gd name="connsiteX22" fmla="*/ 2332045 w 5531319"/>
              <a:gd name="connsiteY22" fmla="*/ 14441 h 4424065"/>
              <a:gd name="connsiteX23" fmla="*/ 2612540 w 5531319"/>
              <a:gd name="connsiteY23" fmla="*/ 836 h 4424065"/>
              <a:gd name="connsiteX24" fmla="*/ 5468597 w 5531319"/>
              <a:gd name="connsiteY24" fmla="*/ 2088522 h 4424065"/>
              <a:gd name="connsiteX25" fmla="*/ 5471140 w 5531319"/>
              <a:gd name="connsiteY25" fmla="*/ 1826083 h 4424065"/>
              <a:gd name="connsiteX26" fmla="*/ 5327079 w 5531319"/>
              <a:gd name="connsiteY26" fmla="*/ 1361348 h 4424065"/>
              <a:gd name="connsiteX27" fmla="*/ 4833353 w 5531319"/>
              <a:gd name="connsiteY27" fmla="*/ 816507 h 4424065"/>
              <a:gd name="connsiteX28" fmla="*/ 4063456 w 5531319"/>
              <a:gd name="connsiteY28" fmla="*/ 400724 h 4424065"/>
              <a:gd name="connsiteX29" fmla="*/ 3972543 w 5531319"/>
              <a:gd name="connsiteY29" fmla="*/ 365631 h 4424065"/>
              <a:gd name="connsiteX30" fmla="*/ 3885571 w 5531319"/>
              <a:gd name="connsiteY30" fmla="*/ 334733 h 4424065"/>
              <a:gd name="connsiteX31" fmla="*/ 4355012 w 5531319"/>
              <a:gd name="connsiteY31" fmla="*/ 579880 h 4424065"/>
              <a:gd name="connsiteX32" fmla="*/ 5144618 w 5531319"/>
              <a:gd name="connsiteY32" fmla="*/ 1290779 h 4424065"/>
              <a:gd name="connsiteX33" fmla="*/ 5468597 w 5531319"/>
              <a:gd name="connsiteY33" fmla="*/ 2088522 h 4424065"/>
              <a:gd name="connsiteX34" fmla="*/ 2219771 w 5531319"/>
              <a:gd name="connsiteY34" fmla="*/ 85645 h 4424065"/>
              <a:gd name="connsiteX35" fmla="*/ 2181626 w 5531319"/>
              <a:gd name="connsiteY35" fmla="*/ 89333 h 4424065"/>
              <a:gd name="connsiteX36" fmla="*/ 1462971 w 5531319"/>
              <a:gd name="connsiteY36" fmla="*/ 303073 h 4424065"/>
              <a:gd name="connsiteX37" fmla="*/ 308697 w 5531319"/>
              <a:gd name="connsiteY37" fmla="*/ 1338461 h 4424065"/>
              <a:gd name="connsiteX38" fmla="*/ 65839 w 5531319"/>
              <a:gd name="connsiteY38" fmla="*/ 2064364 h 4424065"/>
              <a:gd name="connsiteX39" fmla="*/ 82114 w 5531319"/>
              <a:gd name="connsiteY39" fmla="*/ 2022150 h 4424065"/>
              <a:gd name="connsiteX40" fmla="*/ 423260 w 5531319"/>
              <a:gd name="connsiteY40" fmla="*/ 1282260 h 4424065"/>
              <a:gd name="connsiteX41" fmla="*/ 1231811 w 5531319"/>
              <a:gd name="connsiteY41" fmla="*/ 454001 h 4424065"/>
              <a:gd name="connsiteX42" fmla="*/ 2219771 w 5531319"/>
              <a:gd name="connsiteY42" fmla="*/ 85645 h 4424065"/>
              <a:gd name="connsiteX43" fmla="*/ 2855524 w 5531319"/>
              <a:gd name="connsiteY43" fmla="*/ 4364392 h 4424065"/>
              <a:gd name="connsiteX44" fmla="*/ 4292327 w 5531319"/>
              <a:gd name="connsiteY44" fmla="*/ 3931444 h 4424065"/>
              <a:gd name="connsiteX45" fmla="*/ 2855652 w 5531319"/>
              <a:gd name="connsiteY45" fmla="*/ 4364392 h 4424065"/>
              <a:gd name="connsiteX46" fmla="*/ 3869805 w 5531319"/>
              <a:gd name="connsiteY46" fmla="*/ 330156 h 4424065"/>
              <a:gd name="connsiteX47" fmla="*/ 3865736 w 5531319"/>
              <a:gd name="connsiteY47" fmla="*/ 329520 h 4424065"/>
              <a:gd name="connsiteX48" fmla="*/ 3866499 w 5531319"/>
              <a:gd name="connsiteY48" fmla="*/ 330537 h 4424065"/>
              <a:gd name="connsiteX49" fmla="*/ 4302117 w 5531319"/>
              <a:gd name="connsiteY49" fmla="*/ 3923561 h 4424065"/>
              <a:gd name="connsiteX50" fmla="*/ 4301101 w 5531319"/>
              <a:gd name="connsiteY50" fmla="*/ 3924959 h 4424065"/>
              <a:gd name="connsiteX51" fmla="*/ 4302880 w 5531319"/>
              <a:gd name="connsiteY51" fmla="*/ 3924959 h 4424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5531319" h="4424065">
                <a:moveTo>
                  <a:pt x="2612540" y="836"/>
                </a:moveTo>
                <a:cubicBezTo>
                  <a:pt x="2715913" y="-4250"/>
                  <a:pt x="2831239" y="14695"/>
                  <a:pt x="2946310" y="35548"/>
                </a:cubicBezTo>
                <a:cubicBezTo>
                  <a:pt x="3291651" y="98106"/>
                  <a:pt x="3631143" y="182915"/>
                  <a:pt x="3961099" y="303581"/>
                </a:cubicBezTo>
                <a:cubicBezTo>
                  <a:pt x="4278340" y="419543"/>
                  <a:pt x="4581340" y="563350"/>
                  <a:pt x="4854587" y="764502"/>
                </a:cubicBezTo>
                <a:cubicBezTo>
                  <a:pt x="5067437" y="921152"/>
                  <a:pt x="5250407" y="1105521"/>
                  <a:pt x="5377812" y="1339732"/>
                </a:cubicBezTo>
                <a:cubicBezTo>
                  <a:pt x="5459811" y="1489986"/>
                  <a:pt x="5510303" y="1655396"/>
                  <a:pt x="5526197" y="1825829"/>
                </a:cubicBezTo>
                <a:cubicBezTo>
                  <a:pt x="5538276" y="1951327"/>
                  <a:pt x="5527341" y="2074917"/>
                  <a:pt x="5510557" y="2199398"/>
                </a:cubicBezTo>
                <a:cubicBezTo>
                  <a:pt x="5502966" y="2266991"/>
                  <a:pt x="5502712" y="2335195"/>
                  <a:pt x="5509795" y="2402839"/>
                </a:cubicBezTo>
                <a:cubicBezTo>
                  <a:pt x="5534207" y="2664197"/>
                  <a:pt x="5468471" y="2926051"/>
                  <a:pt x="5323519" y="3144890"/>
                </a:cubicBezTo>
                <a:cubicBezTo>
                  <a:pt x="5201339" y="3332234"/>
                  <a:pt x="5041041" y="3491719"/>
                  <a:pt x="4853061" y="3612932"/>
                </a:cubicBezTo>
                <a:cubicBezTo>
                  <a:pt x="4671109" y="3732072"/>
                  <a:pt x="4498565" y="3864563"/>
                  <a:pt x="4316358" y="3982940"/>
                </a:cubicBezTo>
                <a:cubicBezTo>
                  <a:pt x="4019716" y="4175573"/>
                  <a:pt x="3701076" y="4317347"/>
                  <a:pt x="3352556" y="4386771"/>
                </a:cubicBezTo>
                <a:cubicBezTo>
                  <a:pt x="3160953" y="4425590"/>
                  <a:pt x="2964455" y="4434173"/>
                  <a:pt x="2770206" y="4412201"/>
                </a:cubicBezTo>
                <a:cubicBezTo>
                  <a:pt x="2685524" y="4402537"/>
                  <a:pt x="2599952" y="4402410"/>
                  <a:pt x="2514888" y="4393637"/>
                </a:cubicBezTo>
                <a:cubicBezTo>
                  <a:pt x="2307136" y="4370851"/>
                  <a:pt x="2102208" y="4327277"/>
                  <a:pt x="1903166" y="4263562"/>
                </a:cubicBezTo>
                <a:cubicBezTo>
                  <a:pt x="1560622" y="4156119"/>
                  <a:pt x="1238931" y="4006972"/>
                  <a:pt x="948392" y="3794249"/>
                </a:cubicBezTo>
                <a:cubicBezTo>
                  <a:pt x="647553" y="3573897"/>
                  <a:pt x="396812" y="3308660"/>
                  <a:pt x="223633" y="2975526"/>
                </a:cubicBezTo>
                <a:cubicBezTo>
                  <a:pt x="129453" y="2796370"/>
                  <a:pt x="67149" y="2602198"/>
                  <a:pt x="39519" y="2401695"/>
                </a:cubicBezTo>
                <a:cubicBezTo>
                  <a:pt x="34509" y="2367555"/>
                  <a:pt x="26728" y="2333872"/>
                  <a:pt x="16251" y="2300991"/>
                </a:cubicBezTo>
                <a:cubicBezTo>
                  <a:pt x="-9180" y="2218598"/>
                  <a:pt x="-25" y="2135695"/>
                  <a:pt x="11800" y="2053556"/>
                </a:cubicBezTo>
                <a:cubicBezTo>
                  <a:pt x="93685" y="1480615"/>
                  <a:pt x="377867" y="1021983"/>
                  <a:pt x="812849" y="651084"/>
                </a:cubicBezTo>
                <a:cubicBezTo>
                  <a:pt x="1176754" y="340201"/>
                  <a:pt x="1598259" y="146042"/>
                  <a:pt x="2066809" y="52586"/>
                </a:cubicBezTo>
                <a:cubicBezTo>
                  <a:pt x="2154543" y="35039"/>
                  <a:pt x="2243040" y="23087"/>
                  <a:pt x="2332045" y="14441"/>
                </a:cubicBezTo>
                <a:cubicBezTo>
                  <a:pt x="2421051" y="5794"/>
                  <a:pt x="2508912" y="2107"/>
                  <a:pt x="2612540" y="836"/>
                </a:cubicBezTo>
                <a:close/>
                <a:moveTo>
                  <a:pt x="5468597" y="2088522"/>
                </a:moveTo>
                <a:cubicBezTo>
                  <a:pt x="5479329" y="2001424"/>
                  <a:pt x="5480181" y="1913385"/>
                  <a:pt x="5471140" y="1826083"/>
                </a:cubicBezTo>
                <a:cubicBezTo>
                  <a:pt x="5455336" y="1662962"/>
                  <a:pt x="5406306" y="1504799"/>
                  <a:pt x="5327079" y="1361348"/>
                </a:cubicBezTo>
                <a:cubicBezTo>
                  <a:pt x="5206159" y="1140233"/>
                  <a:pt x="5033361" y="965782"/>
                  <a:pt x="4833353" y="816507"/>
                </a:cubicBezTo>
                <a:cubicBezTo>
                  <a:pt x="4597234" y="640276"/>
                  <a:pt x="4336321" y="509438"/>
                  <a:pt x="4063456" y="400724"/>
                </a:cubicBezTo>
                <a:cubicBezTo>
                  <a:pt x="4033359" y="388607"/>
                  <a:pt x="4003059" y="376909"/>
                  <a:pt x="3972543" y="365631"/>
                </a:cubicBezTo>
                <a:cubicBezTo>
                  <a:pt x="3943679" y="354950"/>
                  <a:pt x="3914562" y="345033"/>
                  <a:pt x="3885571" y="334733"/>
                </a:cubicBezTo>
                <a:cubicBezTo>
                  <a:pt x="4046888" y="406840"/>
                  <a:pt x="4203652" y="488713"/>
                  <a:pt x="4355012" y="579880"/>
                </a:cubicBezTo>
                <a:cubicBezTo>
                  <a:pt x="4662081" y="768063"/>
                  <a:pt x="4933802" y="995790"/>
                  <a:pt x="5144618" y="1290779"/>
                </a:cubicBezTo>
                <a:cubicBezTo>
                  <a:pt x="5314364" y="1528042"/>
                  <a:pt x="5426257" y="1789591"/>
                  <a:pt x="5468597" y="2088522"/>
                </a:cubicBezTo>
                <a:close/>
                <a:moveTo>
                  <a:pt x="2219771" y="85645"/>
                </a:moveTo>
                <a:cubicBezTo>
                  <a:pt x="2206942" y="84005"/>
                  <a:pt x="2193909" y="85264"/>
                  <a:pt x="2181626" y="89333"/>
                </a:cubicBezTo>
                <a:cubicBezTo>
                  <a:pt x="1932919" y="125113"/>
                  <a:pt x="1690799" y="197118"/>
                  <a:pt x="1462971" y="303073"/>
                </a:cubicBezTo>
                <a:cubicBezTo>
                  <a:pt x="971788" y="529528"/>
                  <a:pt x="578129" y="865460"/>
                  <a:pt x="308697" y="1338461"/>
                </a:cubicBezTo>
                <a:cubicBezTo>
                  <a:pt x="180224" y="1561852"/>
                  <a:pt x="97652" y="1808638"/>
                  <a:pt x="65839" y="2064364"/>
                </a:cubicBezTo>
                <a:cubicBezTo>
                  <a:pt x="71942" y="2050505"/>
                  <a:pt x="77283" y="2036391"/>
                  <a:pt x="82114" y="2022150"/>
                </a:cubicBezTo>
                <a:cubicBezTo>
                  <a:pt x="170103" y="1763653"/>
                  <a:pt x="279579" y="1515073"/>
                  <a:pt x="423260" y="1282260"/>
                </a:cubicBezTo>
                <a:cubicBezTo>
                  <a:pt x="630769" y="945565"/>
                  <a:pt x="895370" y="664944"/>
                  <a:pt x="1231811" y="454001"/>
                </a:cubicBezTo>
                <a:cubicBezTo>
                  <a:pt x="1535192" y="263783"/>
                  <a:pt x="1866801" y="149729"/>
                  <a:pt x="2219771" y="85645"/>
                </a:cubicBezTo>
                <a:close/>
                <a:moveTo>
                  <a:pt x="2855524" y="4364392"/>
                </a:moveTo>
                <a:cubicBezTo>
                  <a:pt x="3386633" y="4394018"/>
                  <a:pt x="3853530" y="4210158"/>
                  <a:pt x="4292327" y="3931444"/>
                </a:cubicBezTo>
                <a:cubicBezTo>
                  <a:pt x="3830134" y="4131325"/>
                  <a:pt x="3346707" y="4259111"/>
                  <a:pt x="2855652" y="4364392"/>
                </a:cubicBezTo>
                <a:close/>
                <a:moveTo>
                  <a:pt x="3869805" y="330156"/>
                </a:moveTo>
                <a:lnTo>
                  <a:pt x="3865736" y="329520"/>
                </a:lnTo>
                <a:cubicBezTo>
                  <a:pt x="3865736" y="329520"/>
                  <a:pt x="3865736" y="330410"/>
                  <a:pt x="3866499" y="330537"/>
                </a:cubicBezTo>
                <a:close/>
                <a:moveTo>
                  <a:pt x="4302117" y="3923561"/>
                </a:moveTo>
                <a:lnTo>
                  <a:pt x="4301101" y="3924959"/>
                </a:lnTo>
                <a:lnTo>
                  <a:pt x="4302880" y="3924959"/>
                </a:lnTo>
                <a:close/>
              </a:path>
            </a:pathLst>
          </a:custGeom>
          <a:solidFill>
            <a:srgbClr val="D78B10"/>
          </a:solidFill>
          <a:ln w="12700" cap="flat">
            <a:noFill/>
            <a:prstDash val="solid"/>
            <a:miter/>
          </a:ln>
        </p:spPr>
        <p:txBody>
          <a:bodyPr rtlCol="0" anchor="ctr"/>
          <a:lstStyle/>
          <a:p>
            <a:endParaRPr lang="en-US"/>
          </a:p>
        </p:txBody>
      </p:sp>
      <p:sp>
        <p:nvSpPr>
          <p:cNvPr id="2" name="タイトル 1">
            <a:extLst>
              <a:ext uri="{FF2B5EF4-FFF2-40B4-BE49-F238E27FC236}">
                <a16:creationId xmlns:a16="http://schemas.microsoft.com/office/drawing/2014/main" id="{C1A92984-5787-0A15-477C-A3E1745B9133}"/>
              </a:ext>
            </a:extLst>
          </p:cNvPr>
          <p:cNvSpPr>
            <a:spLocks noGrp="1"/>
          </p:cNvSpPr>
          <p:nvPr>
            <p:ph type="title"/>
          </p:nvPr>
        </p:nvSpPr>
        <p:spPr>
          <a:xfrm>
            <a:off x="7156149" y="2447175"/>
            <a:ext cx="3971495" cy="1866748"/>
          </a:xfrm>
        </p:spPr>
        <p:txBody>
          <a:bodyPr vert="horz" lIns="91440" tIns="45720" rIns="91440" bIns="45720" rtlCol="0" anchor="b">
            <a:normAutofit/>
          </a:bodyPr>
          <a:lstStyle/>
          <a:p>
            <a:pPr algn="ctr"/>
            <a:r>
              <a:rPr kumimoji="1" lang="en-US" altLang="ja-JP" sz="5800" dirty="0">
                <a:solidFill>
                  <a:srgbClr val="FFFFFF"/>
                </a:solidFill>
                <a:latin typeface="Times" pitchFamily="2" charset="0"/>
              </a:rPr>
              <a:t>SỤN CÁ MẬP</a:t>
            </a:r>
          </a:p>
        </p:txBody>
      </p:sp>
      <p:sp>
        <p:nvSpPr>
          <p:cNvPr id="16" name="Rectangle 6">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05874" y="4409267"/>
            <a:ext cx="3242551" cy="27432"/>
          </a:xfrm>
          <a:custGeom>
            <a:avLst/>
            <a:gdLst>
              <a:gd name="csX0" fmla="*/ 0 w 3242551"/>
              <a:gd name="csY0" fmla="*/ 0 h 27432"/>
              <a:gd name="csX1" fmla="*/ 616085 w 3242551"/>
              <a:gd name="csY1" fmla="*/ 0 h 27432"/>
              <a:gd name="csX2" fmla="*/ 1264595 w 3242551"/>
              <a:gd name="csY2" fmla="*/ 0 h 27432"/>
              <a:gd name="csX3" fmla="*/ 1945531 w 3242551"/>
              <a:gd name="csY3" fmla="*/ 0 h 27432"/>
              <a:gd name="csX4" fmla="*/ 2626466 w 3242551"/>
              <a:gd name="csY4" fmla="*/ 0 h 27432"/>
              <a:gd name="csX5" fmla="*/ 3242551 w 3242551"/>
              <a:gd name="csY5" fmla="*/ 0 h 27432"/>
              <a:gd name="csX6" fmla="*/ 3242551 w 3242551"/>
              <a:gd name="csY6" fmla="*/ 27432 h 27432"/>
              <a:gd name="csX7" fmla="*/ 2529190 w 3242551"/>
              <a:gd name="csY7" fmla="*/ 27432 h 27432"/>
              <a:gd name="csX8" fmla="*/ 1815829 w 3242551"/>
              <a:gd name="csY8" fmla="*/ 27432 h 27432"/>
              <a:gd name="csX9" fmla="*/ 1167318 w 3242551"/>
              <a:gd name="csY9" fmla="*/ 27432 h 27432"/>
              <a:gd name="csX10" fmla="*/ 0 w 3242551"/>
              <a:gd name="csY10" fmla="*/ 27432 h 27432"/>
              <a:gd name="csX11" fmla="*/ 0 w 3242551"/>
              <a:gd name="csY11" fmla="*/ 0 h 27432"/>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42551" h="27432" fill="none" extrusionOk="0">
                <a:moveTo>
                  <a:pt x="0" y="0"/>
                </a:moveTo>
                <a:cubicBezTo>
                  <a:pt x="194108" y="-30346"/>
                  <a:pt x="476260" y="9901"/>
                  <a:pt x="616085" y="0"/>
                </a:cubicBezTo>
                <a:cubicBezTo>
                  <a:pt x="755911" y="-9901"/>
                  <a:pt x="955441" y="-31994"/>
                  <a:pt x="1264595" y="0"/>
                </a:cubicBezTo>
                <a:cubicBezTo>
                  <a:pt x="1573749" y="31994"/>
                  <a:pt x="1618785" y="-7447"/>
                  <a:pt x="1945531" y="0"/>
                </a:cubicBezTo>
                <a:cubicBezTo>
                  <a:pt x="2272277" y="7447"/>
                  <a:pt x="2390625" y="1646"/>
                  <a:pt x="2626466" y="0"/>
                </a:cubicBezTo>
                <a:cubicBezTo>
                  <a:pt x="2862308" y="-1646"/>
                  <a:pt x="3064770" y="5184"/>
                  <a:pt x="3242551" y="0"/>
                </a:cubicBezTo>
                <a:cubicBezTo>
                  <a:pt x="3241385" y="7395"/>
                  <a:pt x="3242596" y="21864"/>
                  <a:pt x="3242551" y="27432"/>
                </a:cubicBezTo>
                <a:cubicBezTo>
                  <a:pt x="3023282" y="59750"/>
                  <a:pt x="2875833" y="36030"/>
                  <a:pt x="2529190" y="27432"/>
                </a:cubicBezTo>
                <a:cubicBezTo>
                  <a:pt x="2182547" y="18834"/>
                  <a:pt x="2011286" y="10066"/>
                  <a:pt x="1815829" y="27432"/>
                </a:cubicBezTo>
                <a:cubicBezTo>
                  <a:pt x="1620372" y="44798"/>
                  <a:pt x="1410011" y="-1058"/>
                  <a:pt x="1167318" y="27432"/>
                </a:cubicBezTo>
                <a:cubicBezTo>
                  <a:pt x="924625" y="55922"/>
                  <a:pt x="241931" y="85033"/>
                  <a:pt x="0" y="27432"/>
                </a:cubicBezTo>
                <a:cubicBezTo>
                  <a:pt x="-503" y="20663"/>
                  <a:pt x="1168" y="5855"/>
                  <a:pt x="0" y="0"/>
                </a:cubicBezTo>
                <a:close/>
              </a:path>
              <a:path w="3242551" h="27432" stroke="0" extrusionOk="0">
                <a:moveTo>
                  <a:pt x="0" y="0"/>
                </a:moveTo>
                <a:cubicBezTo>
                  <a:pt x="292987" y="-12051"/>
                  <a:pt x="313221" y="-4437"/>
                  <a:pt x="616085" y="0"/>
                </a:cubicBezTo>
                <a:cubicBezTo>
                  <a:pt x="918950" y="4437"/>
                  <a:pt x="1001475" y="-7765"/>
                  <a:pt x="1167318" y="0"/>
                </a:cubicBezTo>
                <a:cubicBezTo>
                  <a:pt x="1333161" y="7765"/>
                  <a:pt x="1642740" y="34995"/>
                  <a:pt x="1880680" y="0"/>
                </a:cubicBezTo>
                <a:cubicBezTo>
                  <a:pt x="2118620" y="-34995"/>
                  <a:pt x="2326628" y="756"/>
                  <a:pt x="2496764" y="0"/>
                </a:cubicBezTo>
                <a:cubicBezTo>
                  <a:pt x="2666900" y="-756"/>
                  <a:pt x="2887316" y="25599"/>
                  <a:pt x="3242551" y="0"/>
                </a:cubicBezTo>
                <a:cubicBezTo>
                  <a:pt x="3242744" y="12649"/>
                  <a:pt x="3241563" y="17989"/>
                  <a:pt x="3242551" y="27432"/>
                </a:cubicBezTo>
                <a:cubicBezTo>
                  <a:pt x="3008998" y="-2757"/>
                  <a:pt x="2799879" y="44559"/>
                  <a:pt x="2594041" y="27432"/>
                </a:cubicBezTo>
                <a:cubicBezTo>
                  <a:pt x="2388203" y="10306"/>
                  <a:pt x="2212925" y="-2221"/>
                  <a:pt x="1880680" y="27432"/>
                </a:cubicBezTo>
                <a:cubicBezTo>
                  <a:pt x="1548435" y="57085"/>
                  <a:pt x="1523943" y="37041"/>
                  <a:pt x="1329446" y="27432"/>
                </a:cubicBezTo>
                <a:cubicBezTo>
                  <a:pt x="1134949" y="17823"/>
                  <a:pt x="919920" y="28299"/>
                  <a:pt x="680936" y="27432"/>
                </a:cubicBezTo>
                <a:cubicBezTo>
                  <a:pt x="441952" y="26566"/>
                  <a:pt x="273000" y="57219"/>
                  <a:pt x="0" y="27432"/>
                </a:cubicBezTo>
                <a:cubicBezTo>
                  <a:pt x="1300" y="19678"/>
                  <a:pt x="-86" y="12044"/>
                  <a:pt x="0" y="0"/>
                </a:cubicBezTo>
                <a:close/>
              </a:path>
            </a:pathLst>
          </a:custGeom>
          <a:solidFill>
            <a:srgbClr val="D78B10"/>
          </a:solidFill>
          <a:ln w="38100" cap="rnd">
            <a:solidFill>
              <a:srgbClr val="D78B10"/>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コンテンツ プレースホルダー 4" descr="瓶の飲み物&#10;&#10;自動的に生成された説明">
            <a:extLst>
              <a:ext uri="{FF2B5EF4-FFF2-40B4-BE49-F238E27FC236}">
                <a16:creationId xmlns:a16="http://schemas.microsoft.com/office/drawing/2014/main" id="{88A8C7CB-01BD-D84F-693A-1560E9AECDA8}"/>
              </a:ext>
            </a:extLst>
          </p:cNvPr>
          <p:cNvPicPr>
            <a:picLocks noGrp="1" noChangeAspect="1"/>
          </p:cNvPicPr>
          <p:nvPr>
            <p:ph idx="1"/>
          </p:nvPr>
        </p:nvPicPr>
        <p:blipFill>
          <a:blip r:embed="rId2"/>
          <a:stretch>
            <a:fillRect/>
          </a:stretch>
        </p:blipFill>
        <p:spPr>
          <a:xfrm>
            <a:off x="2472942" y="530621"/>
            <a:ext cx="5448327" cy="5448327"/>
          </a:xfrm>
          <a:prstGeom prst="rect">
            <a:avLst/>
          </a:prstGeom>
        </p:spPr>
      </p:pic>
      <p:pic>
        <p:nvPicPr>
          <p:cNvPr id="11" name="図 10" descr="ロゴ&#10;&#10;自動的に生成された説明">
            <a:extLst>
              <a:ext uri="{FF2B5EF4-FFF2-40B4-BE49-F238E27FC236}">
                <a16:creationId xmlns:a16="http://schemas.microsoft.com/office/drawing/2014/main" id="{4E78E027-FA9A-06A5-9FF7-313A90490FAC}"/>
              </a:ext>
            </a:extLst>
          </p:cNvPr>
          <p:cNvPicPr>
            <a:picLocks noChangeAspect="1"/>
          </p:cNvPicPr>
          <p:nvPr/>
        </p:nvPicPr>
        <p:blipFill>
          <a:blip r:embed="rId3"/>
          <a:stretch>
            <a:fillRect/>
          </a:stretch>
        </p:blipFill>
        <p:spPr>
          <a:xfrm>
            <a:off x="905406" y="5812727"/>
            <a:ext cx="806201" cy="753162"/>
          </a:xfrm>
          <a:prstGeom prst="rect">
            <a:avLst/>
          </a:prstGeom>
        </p:spPr>
      </p:pic>
      <p:pic>
        <p:nvPicPr>
          <p:cNvPr id="13" name="図 12" descr="テキスト, アイコン&#10;&#10;自動的に生成された説明">
            <a:extLst>
              <a:ext uri="{FF2B5EF4-FFF2-40B4-BE49-F238E27FC236}">
                <a16:creationId xmlns:a16="http://schemas.microsoft.com/office/drawing/2014/main" id="{477073E6-0598-FD9C-58DE-DF4CF1240EEF}"/>
              </a:ext>
            </a:extLst>
          </p:cNvPr>
          <p:cNvPicPr>
            <a:picLocks noChangeAspect="1"/>
          </p:cNvPicPr>
          <p:nvPr/>
        </p:nvPicPr>
        <p:blipFill>
          <a:blip r:embed="rId4"/>
          <a:stretch>
            <a:fillRect/>
          </a:stretch>
        </p:blipFill>
        <p:spPr>
          <a:xfrm>
            <a:off x="1853993" y="5978948"/>
            <a:ext cx="2319077" cy="445329"/>
          </a:xfrm>
          <a:prstGeom prst="rect">
            <a:avLst/>
          </a:prstGeom>
        </p:spPr>
      </p:pic>
      <p:sp>
        <p:nvSpPr>
          <p:cNvPr id="6" name="角丸四角形 5">
            <a:extLst>
              <a:ext uri="{FF2B5EF4-FFF2-40B4-BE49-F238E27FC236}">
                <a16:creationId xmlns:a16="http://schemas.microsoft.com/office/drawing/2014/main" id="{B142550E-B236-0708-3148-478C6125CBCC}"/>
              </a:ext>
            </a:extLst>
          </p:cNvPr>
          <p:cNvSpPr/>
          <p:nvPr/>
        </p:nvSpPr>
        <p:spPr>
          <a:xfrm>
            <a:off x="575461" y="879052"/>
            <a:ext cx="2945080" cy="570016"/>
          </a:xfrm>
          <a:prstGeom prst="roundRect">
            <a:avLst/>
          </a:prstGeo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vi-VN" altLang="ja-JP" dirty="0">
                <a:latin typeface="Times New Roman" panose="02020603050405020304" pitchFamily="18" charset="0"/>
                <a:cs typeface="Times New Roman" panose="02020603050405020304" pitchFamily="18" charset="0"/>
              </a:rPr>
              <a:t>SỤN CÁ MẬP</a:t>
            </a:r>
            <a:endParaRPr kumimoji="1" lang="ja-JP" altLang="en-US">
              <a:latin typeface="Times New Roman" panose="02020603050405020304" pitchFamily="18" charset="0"/>
              <a:cs typeface="Times New Roman" panose="02020603050405020304" pitchFamily="18" charset="0"/>
            </a:endParaRPr>
          </a:p>
        </p:txBody>
      </p:sp>
      <p:sp>
        <p:nvSpPr>
          <p:cNvPr id="15" name="角丸四角形 14">
            <a:extLst>
              <a:ext uri="{FF2B5EF4-FFF2-40B4-BE49-F238E27FC236}">
                <a16:creationId xmlns:a16="http://schemas.microsoft.com/office/drawing/2014/main" id="{CB84E12B-F60E-AB79-E384-D9F546467792}"/>
              </a:ext>
            </a:extLst>
          </p:cNvPr>
          <p:cNvSpPr/>
          <p:nvPr/>
        </p:nvSpPr>
        <p:spPr>
          <a:xfrm>
            <a:off x="589249" y="1735060"/>
            <a:ext cx="2945080" cy="570016"/>
          </a:xfrm>
          <a:prstGeom prst="roundRect">
            <a:avLst/>
          </a:prstGeo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altLang="ja-JP" dirty="0">
                <a:latin typeface="Times New Roman" panose="02020603050405020304" pitchFamily="18" charset="0"/>
                <a:cs typeface="Times New Roman" panose="02020603050405020304" pitchFamily="18" charset="0"/>
              </a:rPr>
              <a:t>GLUCOSAMIN</a:t>
            </a:r>
            <a:endParaRPr kumimoji="1" lang="ja-JP" altLang="en-US">
              <a:latin typeface="Times New Roman" panose="02020603050405020304" pitchFamily="18" charset="0"/>
              <a:cs typeface="Times New Roman" panose="02020603050405020304" pitchFamily="18" charset="0"/>
            </a:endParaRPr>
          </a:p>
        </p:txBody>
      </p:sp>
      <p:sp>
        <p:nvSpPr>
          <p:cNvPr id="17" name="角丸四角形 16">
            <a:extLst>
              <a:ext uri="{FF2B5EF4-FFF2-40B4-BE49-F238E27FC236}">
                <a16:creationId xmlns:a16="http://schemas.microsoft.com/office/drawing/2014/main" id="{AA854002-C3CC-B5D0-3CF2-F1E952E0C3EC}"/>
              </a:ext>
            </a:extLst>
          </p:cNvPr>
          <p:cNvSpPr/>
          <p:nvPr/>
        </p:nvSpPr>
        <p:spPr>
          <a:xfrm>
            <a:off x="583804" y="2652428"/>
            <a:ext cx="2945080" cy="570016"/>
          </a:xfrm>
          <a:prstGeom prst="roundRect">
            <a:avLst/>
          </a:prstGeom>
          <a:solidFill>
            <a:schemeClr val="accent2"/>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vi-VN" altLang="ja-JP" dirty="0">
                <a:latin typeface="Times New Roman" panose="02020603050405020304" pitchFamily="18" charset="0"/>
                <a:cs typeface="Times New Roman" panose="02020603050405020304" pitchFamily="18" charset="0"/>
              </a:rPr>
              <a:t>BCAA</a:t>
            </a:r>
            <a:endParaRPr kumimoji="1" lang="ja-JP" altLang="en-US">
              <a:latin typeface="Times New Roman" panose="02020603050405020304" pitchFamily="18" charset="0"/>
              <a:cs typeface="Times New Roman" panose="02020603050405020304" pitchFamily="18" charset="0"/>
            </a:endParaRPr>
          </a:p>
        </p:txBody>
      </p:sp>
      <p:sp>
        <p:nvSpPr>
          <p:cNvPr id="18" name="角丸四角形 17">
            <a:extLst>
              <a:ext uri="{FF2B5EF4-FFF2-40B4-BE49-F238E27FC236}">
                <a16:creationId xmlns:a16="http://schemas.microsoft.com/office/drawing/2014/main" id="{99435794-43C0-0323-7AC6-1CD131279C05}"/>
              </a:ext>
            </a:extLst>
          </p:cNvPr>
          <p:cNvSpPr/>
          <p:nvPr/>
        </p:nvSpPr>
        <p:spPr>
          <a:xfrm>
            <a:off x="583804" y="3487754"/>
            <a:ext cx="2945080" cy="570016"/>
          </a:xfrm>
          <a:prstGeom prst="roundRect">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vi-VN" altLang="ja-JP" dirty="0">
                <a:latin typeface="Times New Roman" panose="02020603050405020304" pitchFamily="18" charset="0"/>
                <a:cs typeface="Times New Roman" panose="02020603050405020304" pitchFamily="18" charset="0"/>
              </a:rPr>
              <a:t>MSM</a:t>
            </a:r>
            <a:endParaRPr kumimoji="1" lang="ja-JP" altLang="en-US">
              <a:latin typeface="Times New Roman" panose="02020603050405020304" pitchFamily="18" charset="0"/>
              <a:cs typeface="Times New Roman" panose="02020603050405020304" pitchFamily="18" charset="0"/>
            </a:endParaRPr>
          </a:p>
        </p:txBody>
      </p:sp>
      <p:sp>
        <p:nvSpPr>
          <p:cNvPr id="19" name="角丸四角形 18">
            <a:extLst>
              <a:ext uri="{FF2B5EF4-FFF2-40B4-BE49-F238E27FC236}">
                <a16:creationId xmlns:a16="http://schemas.microsoft.com/office/drawing/2014/main" id="{58A29629-D5BA-2C56-4E30-70DB24B30665}"/>
              </a:ext>
            </a:extLst>
          </p:cNvPr>
          <p:cNvSpPr/>
          <p:nvPr/>
        </p:nvSpPr>
        <p:spPr>
          <a:xfrm>
            <a:off x="583804" y="4303383"/>
            <a:ext cx="2945080" cy="570016"/>
          </a:xfrm>
          <a:prstGeom prst="roundRect">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vi-VN" altLang="ja-JP" dirty="0">
                <a:latin typeface="Times New Roman" panose="02020603050405020304" pitchFamily="18" charset="0"/>
                <a:cs typeface="Times New Roman" panose="02020603050405020304" pitchFamily="18" charset="0"/>
              </a:rPr>
              <a:t>CPP</a:t>
            </a:r>
            <a:endParaRPr kumimoji="1" lang="ja-JP" altLang="en-US">
              <a:latin typeface="Times New Roman" panose="02020603050405020304" pitchFamily="18" charset="0"/>
              <a:cs typeface="Times New Roman" panose="02020603050405020304" pitchFamily="18" charset="0"/>
            </a:endParaRPr>
          </a:p>
        </p:txBody>
      </p:sp>
      <p:sp>
        <p:nvSpPr>
          <p:cNvPr id="20" name="角丸四角形 19">
            <a:extLst>
              <a:ext uri="{FF2B5EF4-FFF2-40B4-BE49-F238E27FC236}">
                <a16:creationId xmlns:a16="http://schemas.microsoft.com/office/drawing/2014/main" id="{E62EB554-F0A1-E558-745B-BEE1AE7B481C}"/>
              </a:ext>
            </a:extLst>
          </p:cNvPr>
          <p:cNvSpPr/>
          <p:nvPr/>
        </p:nvSpPr>
        <p:spPr>
          <a:xfrm>
            <a:off x="583804" y="5118499"/>
            <a:ext cx="2945080" cy="570016"/>
          </a:xfrm>
          <a:prstGeom prst="roundRect">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vi-VN" altLang="ja-JP" dirty="0">
                <a:latin typeface="Times New Roman" panose="02020603050405020304" pitchFamily="18" charset="0"/>
                <a:cs typeface="Times New Roman" panose="02020603050405020304" pitchFamily="18" charset="0"/>
              </a:rPr>
              <a:t>lợi khuẩn </a:t>
            </a:r>
            <a:endParaRPr kumimoji="1" lang="ja-JP"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8386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p:tgtEl>
                                          <p:spTgt spid="15"/>
                                        </p:tgtEl>
                                        <p:attrNameLst>
                                          <p:attrName>ppt_y</p:attrName>
                                        </p:attrNameLst>
                                      </p:cBhvr>
                                      <p:tavLst>
                                        <p:tav tm="0">
                                          <p:val>
                                            <p:strVal val="#ppt_y+#ppt_h*1.125000"/>
                                          </p:val>
                                        </p:tav>
                                        <p:tav tm="100000">
                                          <p:val>
                                            <p:strVal val="#ppt_y"/>
                                          </p:val>
                                        </p:tav>
                                      </p:tavLst>
                                    </p:anim>
                                    <p:animEffect transition="in" filter="wipe(up)">
                                      <p:cBhvr>
                                        <p:cTn id="14" dur="500"/>
                                        <p:tgtEl>
                                          <p:spTgt spid="15"/>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p:tgtEl>
                                          <p:spTgt spid="17"/>
                                        </p:tgtEl>
                                        <p:attrNameLst>
                                          <p:attrName>ppt_y</p:attrName>
                                        </p:attrNameLst>
                                      </p:cBhvr>
                                      <p:tavLst>
                                        <p:tav tm="0">
                                          <p:val>
                                            <p:strVal val="#ppt_y+#ppt_h*1.125000"/>
                                          </p:val>
                                        </p:tav>
                                        <p:tav tm="100000">
                                          <p:val>
                                            <p:strVal val="#ppt_y"/>
                                          </p:val>
                                        </p:tav>
                                      </p:tavLst>
                                    </p:anim>
                                    <p:animEffect transition="in" filter="wipe(up)">
                                      <p:cBhvr>
                                        <p:cTn id="20" dur="500"/>
                                        <p:tgtEl>
                                          <p:spTgt spid="17"/>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 calcmode="lin" valueType="num">
                                      <p:cBhvr additive="base">
                                        <p:cTn id="25" dur="500"/>
                                        <p:tgtEl>
                                          <p:spTgt spid="18"/>
                                        </p:tgtEl>
                                        <p:attrNameLst>
                                          <p:attrName>ppt_y</p:attrName>
                                        </p:attrNameLst>
                                      </p:cBhvr>
                                      <p:tavLst>
                                        <p:tav tm="0">
                                          <p:val>
                                            <p:strVal val="#ppt_y+#ppt_h*1.125000"/>
                                          </p:val>
                                        </p:tav>
                                        <p:tav tm="100000">
                                          <p:val>
                                            <p:strVal val="#ppt_y"/>
                                          </p:val>
                                        </p:tav>
                                      </p:tavLst>
                                    </p:anim>
                                    <p:animEffect transition="in" filter="wipe(up)">
                                      <p:cBhvr>
                                        <p:cTn id="26" dur="5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1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 calcmode="lin" valueType="num">
                                      <p:cBhvr additive="base">
                                        <p:cTn id="31" dur="500"/>
                                        <p:tgtEl>
                                          <p:spTgt spid="19"/>
                                        </p:tgtEl>
                                        <p:attrNameLst>
                                          <p:attrName>ppt_y</p:attrName>
                                        </p:attrNameLst>
                                      </p:cBhvr>
                                      <p:tavLst>
                                        <p:tav tm="0">
                                          <p:val>
                                            <p:strVal val="#ppt_y+#ppt_h*1.125000"/>
                                          </p:val>
                                        </p:tav>
                                        <p:tav tm="100000">
                                          <p:val>
                                            <p:strVal val="#ppt_y"/>
                                          </p:val>
                                        </p:tav>
                                      </p:tavLst>
                                    </p:anim>
                                    <p:animEffect transition="in" filter="wipe(up)">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 calcmode="lin" valueType="num">
                                      <p:cBhvr additive="base">
                                        <p:cTn id="37" dur="500"/>
                                        <p:tgtEl>
                                          <p:spTgt spid="20"/>
                                        </p:tgtEl>
                                        <p:attrNameLst>
                                          <p:attrName>ppt_y</p:attrName>
                                        </p:attrNameLst>
                                      </p:cBhvr>
                                      <p:tavLst>
                                        <p:tav tm="0">
                                          <p:val>
                                            <p:strVal val="#ppt_y+#ppt_h*1.125000"/>
                                          </p:val>
                                        </p:tav>
                                        <p:tav tm="100000">
                                          <p:val>
                                            <p:strVal val="#ppt_y"/>
                                          </p:val>
                                        </p:tav>
                                      </p:tavLst>
                                    </p:anim>
                                    <p:animEffect transition="in" filter="wipe(up)">
                                      <p:cBhvr>
                                        <p:cTn id="38"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7" grpId="0" animBg="1"/>
      <p:bldP spid="18" grpId="0" animBg="1"/>
      <p:bldP spid="19" grpId="0" animBg="1"/>
      <p:bldP spid="2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タイトル 1">
            <a:extLst>
              <a:ext uri="{FF2B5EF4-FFF2-40B4-BE49-F238E27FC236}">
                <a16:creationId xmlns:a16="http://schemas.microsoft.com/office/drawing/2014/main" id="{58B4F54D-6214-0730-6586-E4CC3A325547}"/>
              </a:ext>
            </a:extLst>
          </p:cNvPr>
          <p:cNvSpPr>
            <a:spLocks noGrp="1"/>
          </p:cNvSpPr>
          <p:nvPr>
            <p:ph type="title"/>
          </p:nvPr>
        </p:nvSpPr>
        <p:spPr>
          <a:xfrm>
            <a:off x="576072" y="238539"/>
            <a:ext cx="11018520" cy="1434415"/>
          </a:xfrm>
        </p:spPr>
        <p:txBody>
          <a:bodyPr anchor="b">
            <a:normAutofit/>
          </a:bodyPr>
          <a:lstStyle/>
          <a:p>
            <a:r>
              <a:rPr kumimoji="1" lang="vi-VN" altLang="ja-JP" sz="7200" dirty="0">
                <a:latin typeface="Times New Roman" panose="02020603050405020304" pitchFamily="18" charset="0"/>
                <a:cs typeface="Times New Roman" panose="02020603050405020304" pitchFamily="18" charset="0"/>
              </a:rPr>
              <a:t>Sụn vi cá mập </a:t>
            </a:r>
            <a:endParaRPr kumimoji="1" lang="ja-JP" altLang="en-US" sz="7200">
              <a:latin typeface="Times New Roman" panose="02020603050405020304" pitchFamily="18" charset="0"/>
              <a:cs typeface="Times New Roman" panose="02020603050405020304" pitchFamily="18" charset="0"/>
            </a:endParaRPr>
          </a:p>
        </p:txBody>
      </p:sp>
      <p:sp>
        <p:nvSpPr>
          <p:cNvPr id="1033" name="Rectangle 6">
            <a:extLst>
              <a:ext uri="{FF2B5EF4-FFF2-40B4-BE49-F238E27FC236}">
                <a16:creationId xmlns:a16="http://schemas.microsoft.com/office/drawing/2014/main" id="{3CE8AF5E-D374-4CF1-90CC-35CF73B81C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6072" y="1817073"/>
            <a:ext cx="11018520" cy="18288"/>
          </a:xfrm>
          <a:custGeom>
            <a:avLst/>
            <a:gdLst>
              <a:gd name="csX0" fmla="*/ 0 w 11018520"/>
              <a:gd name="csY0" fmla="*/ 0 h 18288"/>
              <a:gd name="csX1" fmla="*/ 468287 w 11018520"/>
              <a:gd name="csY1" fmla="*/ 0 h 18288"/>
              <a:gd name="csX2" fmla="*/ 1156945 w 11018520"/>
              <a:gd name="csY2" fmla="*/ 0 h 18288"/>
              <a:gd name="csX3" fmla="*/ 1955787 w 11018520"/>
              <a:gd name="csY3" fmla="*/ 0 h 18288"/>
              <a:gd name="csX4" fmla="*/ 2313889 w 11018520"/>
              <a:gd name="csY4" fmla="*/ 0 h 18288"/>
              <a:gd name="csX5" fmla="*/ 2671991 w 11018520"/>
              <a:gd name="csY5" fmla="*/ 0 h 18288"/>
              <a:gd name="csX6" fmla="*/ 3581019 w 11018520"/>
              <a:gd name="csY6" fmla="*/ 0 h 18288"/>
              <a:gd name="csX7" fmla="*/ 4269677 w 11018520"/>
              <a:gd name="csY7" fmla="*/ 0 h 18288"/>
              <a:gd name="csX8" fmla="*/ 4627778 w 11018520"/>
              <a:gd name="csY8" fmla="*/ 0 h 18288"/>
              <a:gd name="csX9" fmla="*/ 5316436 w 11018520"/>
              <a:gd name="csY9" fmla="*/ 0 h 18288"/>
              <a:gd name="csX10" fmla="*/ 6225464 w 11018520"/>
              <a:gd name="csY10" fmla="*/ 0 h 18288"/>
              <a:gd name="csX11" fmla="*/ 6803936 w 11018520"/>
              <a:gd name="csY11" fmla="*/ 0 h 18288"/>
              <a:gd name="csX12" fmla="*/ 7382408 w 11018520"/>
              <a:gd name="csY12" fmla="*/ 0 h 18288"/>
              <a:gd name="csX13" fmla="*/ 8071066 w 11018520"/>
              <a:gd name="csY13" fmla="*/ 0 h 18288"/>
              <a:gd name="csX14" fmla="*/ 8869909 w 11018520"/>
              <a:gd name="csY14" fmla="*/ 0 h 18288"/>
              <a:gd name="csX15" fmla="*/ 9668751 w 11018520"/>
              <a:gd name="csY15" fmla="*/ 0 h 18288"/>
              <a:gd name="csX16" fmla="*/ 11018520 w 11018520"/>
              <a:gd name="csY16" fmla="*/ 0 h 18288"/>
              <a:gd name="csX17" fmla="*/ 11018520 w 11018520"/>
              <a:gd name="csY17" fmla="*/ 18288 h 18288"/>
              <a:gd name="csX18" fmla="*/ 10550233 w 11018520"/>
              <a:gd name="csY18" fmla="*/ 18288 h 18288"/>
              <a:gd name="csX19" fmla="*/ 9641205 w 11018520"/>
              <a:gd name="csY19" fmla="*/ 18288 h 18288"/>
              <a:gd name="csX20" fmla="*/ 8952548 w 11018520"/>
              <a:gd name="csY20" fmla="*/ 18288 h 18288"/>
              <a:gd name="csX21" fmla="*/ 8594446 w 11018520"/>
              <a:gd name="csY21" fmla="*/ 18288 h 18288"/>
              <a:gd name="csX22" fmla="*/ 7905788 w 11018520"/>
              <a:gd name="csY22" fmla="*/ 18288 h 18288"/>
              <a:gd name="csX23" fmla="*/ 7327316 w 11018520"/>
              <a:gd name="csY23" fmla="*/ 18288 h 18288"/>
              <a:gd name="csX24" fmla="*/ 6748844 w 11018520"/>
              <a:gd name="csY24" fmla="*/ 18288 h 18288"/>
              <a:gd name="csX25" fmla="*/ 6170371 w 11018520"/>
              <a:gd name="csY25" fmla="*/ 18288 h 18288"/>
              <a:gd name="csX26" fmla="*/ 5591899 w 11018520"/>
              <a:gd name="csY26" fmla="*/ 18288 h 18288"/>
              <a:gd name="csX27" fmla="*/ 4793056 w 11018520"/>
              <a:gd name="csY27" fmla="*/ 18288 h 18288"/>
              <a:gd name="csX28" fmla="*/ 4104399 w 11018520"/>
              <a:gd name="csY28" fmla="*/ 18288 h 18288"/>
              <a:gd name="csX29" fmla="*/ 3746297 w 11018520"/>
              <a:gd name="csY29" fmla="*/ 18288 h 18288"/>
              <a:gd name="csX30" fmla="*/ 3167825 w 11018520"/>
              <a:gd name="csY30" fmla="*/ 18288 h 18288"/>
              <a:gd name="csX31" fmla="*/ 2368982 w 11018520"/>
              <a:gd name="csY31" fmla="*/ 18288 h 18288"/>
              <a:gd name="csX32" fmla="*/ 1900695 w 11018520"/>
              <a:gd name="csY32" fmla="*/ 18288 h 18288"/>
              <a:gd name="csX33" fmla="*/ 991667 w 11018520"/>
              <a:gd name="csY33" fmla="*/ 18288 h 18288"/>
              <a:gd name="csX34" fmla="*/ 0 w 11018520"/>
              <a:gd name="csY34" fmla="*/ 18288 h 18288"/>
              <a:gd name="csX35" fmla="*/ 0 w 11018520"/>
              <a:gd name="csY35"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 ang="0">
                <a:pos x="csX35" y="csY35"/>
              </a:cxn>
            </a:cxnLst>
            <a:rect l="l" t="t" r="r" b="b"/>
            <a:pathLst>
              <a:path w="11018520" h="18288" fill="none" extrusionOk="0">
                <a:moveTo>
                  <a:pt x="0" y="0"/>
                </a:moveTo>
                <a:cubicBezTo>
                  <a:pt x="176840" y="19448"/>
                  <a:pt x="369510" y="1686"/>
                  <a:pt x="468287" y="0"/>
                </a:cubicBezTo>
                <a:cubicBezTo>
                  <a:pt x="567064" y="-1686"/>
                  <a:pt x="844925" y="28710"/>
                  <a:pt x="1156945" y="0"/>
                </a:cubicBezTo>
                <a:cubicBezTo>
                  <a:pt x="1468965" y="-28710"/>
                  <a:pt x="1755775" y="35306"/>
                  <a:pt x="1955787" y="0"/>
                </a:cubicBezTo>
                <a:cubicBezTo>
                  <a:pt x="2155799" y="-35306"/>
                  <a:pt x="2224532" y="-16632"/>
                  <a:pt x="2313889" y="0"/>
                </a:cubicBezTo>
                <a:cubicBezTo>
                  <a:pt x="2403246" y="16632"/>
                  <a:pt x="2494050" y="6083"/>
                  <a:pt x="2671991" y="0"/>
                </a:cubicBezTo>
                <a:cubicBezTo>
                  <a:pt x="2849932" y="-6083"/>
                  <a:pt x="3354152" y="34614"/>
                  <a:pt x="3581019" y="0"/>
                </a:cubicBezTo>
                <a:cubicBezTo>
                  <a:pt x="3807886" y="-34614"/>
                  <a:pt x="4022451" y="14254"/>
                  <a:pt x="4269677" y="0"/>
                </a:cubicBezTo>
                <a:cubicBezTo>
                  <a:pt x="4516903" y="-14254"/>
                  <a:pt x="4514495" y="-13291"/>
                  <a:pt x="4627778" y="0"/>
                </a:cubicBezTo>
                <a:cubicBezTo>
                  <a:pt x="4741061" y="13291"/>
                  <a:pt x="5120758" y="-22660"/>
                  <a:pt x="5316436" y="0"/>
                </a:cubicBezTo>
                <a:cubicBezTo>
                  <a:pt x="5512114" y="22660"/>
                  <a:pt x="5812155" y="-9513"/>
                  <a:pt x="6225464" y="0"/>
                </a:cubicBezTo>
                <a:cubicBezTo>
                  <a:pt x="6638773" y="9513"/>
                  <a:pt x="6545417" y="2479"/>
                  <a:pt x="6803936" y="0"/>
                </a:cubicBezTo>
                <a:cubicBezTo>
                  <a:pt x="7062455" y="-2479"/>
                  <a:pt x="7245098" y="-20209"/>
                  <a:pt x="7382408" y="0"/>
                </a:cubicBezTo>
                <a:cubicBezTo>
                  <a:pt x="7519718" y="20209"/>
                  <a:pt x="7801947" y="19736"/>
                  <a:pt x="8071066" y="0"/>
                </a:cubicBezTo>
                <a:cubicBezTo>
                  <a:pt x="8340185" y="-19736"/>
                  <a:pt x="8495312" y="-6666"/>
                  <a:pt x="8869909" y="0"/>
                </a:cubicBezTo>
                <a:cubicBezTo>
                  <a:pt x="9244506" y="6666"/>
                  <a:pt x="9501461" y="-13745"/>
                  <a:pt x="9668751" y="0"/>
                </a:cubicBezTo>
                <a:cubicBezTo>
                  <a:pt x="9836041" y="13745"/>
                  <a:pt x="10607605" y="14143"/>
                  <a:pt x="11018520" y="0"/>
                </a:cubicBezTo>
                <a:cubicBezTo>
                  <a:pt x="11019166" y="4451"/>
                  <a:pt x="11019010" y="9226"/>
                  <a:pt x="11018520" y="18288"/>
                </a:cubicBezTo>
                <a:cubicBezTo>
                  <a:pt x="10834966" y="15274"/>
                  <a:pt x="10754561" y="35250"/>
                  <a:pt x="10550233" y="18288"/>
                </a:cubicBezTo>
                <a:cubicBezTo>
                  <a:pt x="10345905" y="1326"/>
                  <a:pt x="9906342" y="45884"/>
                  <a:pt x="9641205" y="18288"/>
                </a:cubicBezTo>
                <a:cubicBezTo>
                  <a:pt x="9376068" y="-9308"/>
                  <a:pt x="9177188" y="43988"/>
                  <a:pt x="8952548" y="18288"/>
                </a:cubicBezTo>
                <a:cubicBezTo>
                  <a:pt x="8727908" y="-7412"/>
                  <a:pt x="8707007" y="3271"/>
                  <a:pt x="8594446" y="18288"/>
                </a:cubicBezTo>
                <a:cubicBezTo>
                  <a:pt x="8481885" y="33305"/>
                  <a:pt x="8175004" y="35109"/>
                  <a:pt x="7905788" y="18288"/>
                </a:cubicBezTo>
                <a:cubicBezTo>
                  <a:pt x="7636572" y="1467"/>
                  <a:pt x="7535638" y="7399"/>
                  <a:pt x="7327316" y="18288"/>
                </a:cubicBezTo>
                <a:cubicBezTo>
                  <a:pt x="7118994" y="29177"/>
                  <a:pt x="6978247" y="47205"/>
                  <a:pt x="6748844" y="18288"/>
                </a:cubicBezTo>
                <a:cubicBezTo>
                  <a:pt x="6519441" y="-10629"/>
                  <a:pt x="6459241" y="43308"/>
                  <a:pt x="6170371" y="18288"/>
                </a:cubicBezTo>
                <a:cubicBezTo>
                  <a:pt x="5881501" y="-6732"/>
                  <a:pt x="5736201" y="35971"/>
                  <a:pt x="5591899" y="18288"/>
                </a:cubicBezTo>
                <a:cubicBezTo>
                  <a:pt x="5447597" y="605"/>
                  <a:pt x="4990303" y="20409"/>
                  <a:pt x="4793056" y="18288"/>
                </a:cubicBezTo>
                <a:cubicBezTo>
                  <a:pt x="4595809" y="16167"/>
                  <a:pt x="4271723" y="2909"/>
                  <a:pt x="4104399" y="18288"/>
                </a:cubicBezTo>
                <a:cubicBezTo>
                  <a:pt x="3937075" y="33667"/>
                  <a:pt x="3923235" y="10730"/>
                  <a:pt x="3746297" y="18288"/>
                </a:cubicBezTo>
                <a:cubicBezTo>
                  <a:pt x="3569359" y="25846"/>
                  <a:pt x="3351081" y="24702"/>
                  <a:pt x="3167825" y="18288"/>
                </a:cubicBezTo>
                <a:cubicBezTo>
                  <a:pt x="2984569" y="11874"/>
                  <a:pt x="2708033" y="13293"/>
                  <a:pt x="2368982" y="18288"/>
                </a:cubicBezTo>
                <a:cubicBezTo>
                  <a:pt x="2029931" y="23283"/>
                  <a:pt x="2009060" y="37671"/>
                  <a:pt x="1900695" y="18288"/>
                </a:cubicBezTo>
                <a:cubicBezTo>
                  <a:pt x="1792330" y="-1095"/>
                  <a:pt x="1183178" y="9337"/>
                  <a:pt x="991667" y="18288"/>
                </a:cubicBezTo>
                <a:cubicBezTo>
                  <a:pt x="800156" y="27239"/>
                  <a:pt x="375690" y="34110"/>
                  <a:pt x="0" y="18288"/>
                </a:cubicBezTo>
                <a:cubicBezTo>
                  <a:pt x="-213" y="9468"/>
                  <a:pt x="187" y="4459"/>
                  <a:pt x="0" y="0"/>
                </a:cubicBezTo>
                <a:close/>
              </a:path>
              <a:path w="11018520" h="18288" stroke="0" extrusionOk="0">
                <a:moveTo>
                  <a:pt x="0" y="0"/>
                </a:moveTo>
                <a:cubicBezTo>
                  <a:pt x="266588" y="-23405"/>
                  <a:pt x="350503" y="-27031"/>
                  <a:pt x="578472" y="0"/>
                </a:cubicBezTo>
                <a:cubicBezTo>
                  <a:pt x="806441" y="27031"/>
                  <a:pt x="803976" y="13604"/>
                  <a:pt x="936574" y="0"/>
                </a:cubicBezTo>
                <a:cubicBezTo>
                  <a:pt x="1069172" y="-13604"/>
                  <a:pt x="1661335" y="-31902"/>
                  <a:pt x="1845602" y="0"/>
                </a:cubicBezTo>
                <a:cubicBezTo>
                  <a:pt x="2029869" y="31902"/>
                  <a:pt x="2273452" y="17005"/>
                  <a:pt x="2424074" y="0"/>
                </a:cubicBezTo>
                <a:cubicBezTo>
                  <a:pt x="2574696" y="-17005"/>
                  <a:pt x="2790864" y="-28133"/>
                  <a:pt x="3002547" y="0"/>
                </a:cubicBezTo>
                <a:cubicBezTo>
                  <a:pt x="3214230" y="28133"/>
                  <a:pt x="3605033" y="-14934"/>
                  <a:pt x="3911575" y="0"/>
                </a:cubicBezTo>
                <a:cubicBezTo>
                  <a:pt x="4218117" y="14934"/>
                  <a:pt x="4198004" y="3604"/>
                  <a:pt x="4379862" y="0"/>
                </a:cubicBezTo>
                <a:cubicBezTo>
                  <a:pt x="4561720" y="-3604"/>
                  <a:pt x="4941151" y="-37368"/>
                  <a:pt x="5288890" y="0"/>
                </a:cubicBezTo>
                <a:cubicBezTo>
                  <a:pt x="5636629" y="37368"/>
                  <a:pt x="6011513" y="-33898"/>
                  <a:pt x="6197918" y="0"/>
                </a:cubicBezTo>
                <a:cubicBezTo>
                  <a:pt x="6384323" y="33898"/>
                  <a:pt x="6555799" y="11241"/>
                  <a:pt x="6886575" y="0"/>
                </a:cubicBezTo>
                <a:cubicBezTo>
                  <a:pt x="7217351" y="-11241"/>
                  <a:pt x="7604472" y="-44614"/>
                  <a:pt x="7795603" y="0"/>
                </a:cubicBezTo>
                <a:cubicBezTo>
                  <a:pt x="7986734" y="44614"/>
                  <a:pt x="8098870" y="-11086"/>
                  <a:pt x="8374075" y="0"/>
                </a:cubicBezTo>
                <a:cubicBezTo>
                  <a:pt x="8649280" y="11086"/>
                  <a:pt x="8701749" y="-25020"/>
                  <a:pt x="8952548" y="0"/>
                </a:cubicBezTo>
                <a:cubicBezTo>
                  <a:pt x="9203347" y="25020"/>
                  <a:pt x="9519297" y="4274"/>
                  <a:pt x="9751390" y="0"/>
                </a:cubicBezTo>
                <a:cubicBezTo>
                  <a:pt x="9983483" y="-4274"/>
                  <a:pt x="10169881" y="16480"/>
                  <a:pt x="10329863" y="0"/>
                </a:cubicBezTo>
                <a:cubicBezTo>
                  <a:pt x="10489845" y="-16480"/>
                  <a:pt x="10750941" y="-9727"/>
                  <a:pt x="11018520" y="0"/>
                </a:cubicBezTo>
                <a:cubicBezTo>
                  <a:pt x="11018113" y="8690"/>
                  <a:pt x="11018366" y="14141"/>
                  <a:pt x="11018520" y="18288"/>
                </a:cubicBezTo>
                <a:cubicBezTo>
                  <a:pt x="10841176" y="-3597"/>
                  <a:pt x="10399304" y="41504"/>
                  <a:pt x="10219677" y="18288"/>
                </a:cubicBezTo>
                <a:cubicBezTo>
                  <a:pt x="10040050" y="-4928"/>
                  <a:pt x="10030762" y="16144"/>
                  <a:pt x="9861575" y="18288"/>
                </a:cubicBezTo>
                <a:cubicBezTo>
                  <a:pt x="9692388" y="20432"/>
                  <a:pt x="9529439" y="40380"/>
                  <a:pt x="9393288" y="18288"/>
                </a:cubicBezTo>
                <a:cubicBezTo>
                  <a:pt x="9257137" y="-3804"/>
                  <a:pt x="8825003" y="25592"/>
                  <a:pt x="8484260" y="18288"/>
                </a:cubicBezTo>
                <a:cubicBezTo>
                  <a:pt x="8143517" y="10984"/>
                  <a:pt x="8082894" y="45968"/>
                  <a:pt x="7795603" y="18288"/>
                </a:cubicBezTo>
                <a:cubicBezTo>
                  <a:pt x="7508312" y="-9392"/>
                  <a:pt x="7466074" y="19486"/>
                  <a:pt x="7327316" y="18288"/>
                </a:cubicBezTo>
                <a:cubicBezTo>
                  <a:pt x="7188558" y="17090"/>
                  <a:pt x="6869645" y="4657"/>
                  <a:pt x="6638658" y="18288"/>
                </a:cubicBezTo>
                <a:cubicBezTo>
                  <a:pt x="6407671" y="31919"/>
                  <a:pt x="6359238" y="35967"/>
                  <a:pt x="6280556" y="18288"/>
                </a:cubicBezTo>
                <a:cubicBezTo>
                  <a:pt x="6201874" y="609"/>
                  <a:pt x="6041216" y="22404"/>
                  <a:pt x="5922455" y="18288"/>
                </a:cubicBezTo>
                <a:cubicBezTo>
                  <a:pt x="5803694" y="14172"/>
                  <a:pt x="5555521" y="48848"/>
                  <a:pt x="5233797" y="18288"/>
                </a:cubicBezTo>
                <a:cubicBezTo>
                  <a:pt x="4912073" y="-12272"/>
                  <a:pt x="4986440" y="-2740"/>
                  <a:pt x="4765510" y="18288"/>
                </a:cubicBezTo>
                <a:cubicBezTo>
                  <a:pt x="4544580" y="39316"/>
                  <a:pt x="4177715" y="18248"/>
                  <a:pt x="3966667" y="18288"/>
                </a:cubicBezTo>
                <a:cubicBezTo>
                  <a:pt x="3755619" y="18328"/>
                  <a:pt x="3664519" y="22387"/>
                  <a:pt x="3498380" y="18288"/>
                </a:cubicBezTo>
                <a:cubicBezTo>
                  <a:pt x="3332241" y="14189"/>
                  <a:pt x="3065858" y="-7524"/>
                  <a:pt x="2699537" y="18288"/>
                </a:cubicBezTo>
                <a:cubicBezTo>
                  <a:pt x="2333216" y="44100"/>
                  <a:pt x="2505666" y="4650"/>
                  <a:pt x="2341436" y="18288"/>
                </a:cubicBezTo>
                <a:cubicBezTo>
                  <a:pt x="2177206" y="31926"/>
                  <a:pt x="1790164" y="19880"/>
                  <a:pt x="1542593" y="18288"/>
                </a:cubicBezTo>
                <a:cubicBezTo>
                  <a:pt x="1295022" y="16696"/>
                  <a:pt x="1218012" y="39325"/>
                  <a:pt x="1074306" y="18288"/>
                </a:cubicBezTo>
                <a:cubicBezTo>
                  <a:pt x="930600" y="-2749"/>
                  <a:pt x="797266" y="24589"/>
                  <a:pt x="716204" y="18288"/>
                </a:cubicBezTo>
                <a:cubicBezTo>
                  <a:pt x="635142" y="11987"/>
                  <a:pt x="344503" y="41396"/>
                  <a:pt x="0" y="18288"/>
                </a:cubicBezTo>
                <a:cubicBezTo>
                  <a:pt x="-53" y="11301"/>
                  <a:pt x="-649" y="7756"/>
                  <a:pt x="0" y="0"/>
                </a:cubicBezTo>
                <a:close/>
              </a:path>
            </a:pathLst>
          </a:custGeom>
          <a:solidFill>
            <a:srgbClr val="06B2D1"/>
          </a:solidFill>
          <a:ln w="38100" cap="rnd">
            <a:solidFill>
              <a:srgbClr val="06B2D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コンテンツ プレースホルダー 2">
            <a:extLst>
              <a:ext uri="{FF2B5EF4-FFF2-40B4-BE49-F238E27FC236}">
                <a16:creationId xmlns:a16="http://schemas.microsoft.com/office/drawing/2014/main" id="{10433369-2598-9BD8-CD89-19AC95D3AC96}"/>
              </a:ext>
            </a:extLst>
          </p:cNvPr>
          <p:cNvSpPr>
            <a:spLocks noGrp="1"/>
          </p:cNvSpPr>
          <p:nvPr>
            <p:ph idx="1"/>
          </p:nvPr>
        </p:nvSpPr>
        <p:spPr>
          <a:xfrm>
            <a:off x="572493" y="2071316"/>
            <a:ext cx="6713552" cy="4119172"/>
          </a:xfrm>
        </p:spPr>
        <p:txBody>
          <a:bodyPr anchor="t">
            <a:normAutofit/>
          </a:bodyPr>
          <a:lstStyle/>
          <a:p>
            <a:pPr rtl="0">
              <a:lnSpc>
                <a:spcPct val="95000"/>
              </a:lnSpc>
              <a:spcBef>
                <a:spcPts val="600"/>
              </a:spcBef>
              <a:spcAft>
                <a:spcPts val="600"/>
              </a:spcAft>
              <a:buNone/>
            </a:pPr>
            <a:r>
              <a:rPr lang="vi-VN" altLang="ja-JP" sz="1800" b="0" i="0" u="none" strike="noStrike" dirty="0">
                <a:effectLst/>
                <a:latin typeface="Times New Roman" panose="02020603050405020304" pitchFamily="18" charset="0"/>
                <a:cs typeface="Times New Roman" panose="02020603050405020304" pitchFamily="18" charset="0"/>
              </a:rPr>
              <a:t>Sụn vi cá mập là phần sụn vây của cá mập biển. Sụn vi cá mập có chứa rất nhiều thành phần quan trọng, một trong số đó chính là </a:t>
            </a:r>
            <a:r>
              <a:rPr lang="vi-VN" altLang="ja-JP" sz="1800" b="0" i="0" u="none" strike="noStrike" dirty="0">
                <a:effectLst/>
                <a:latin typeface="Times New Roman" panose="02020603050405020304" pitchFamily="18" charset="0"/>
                <a:cs typeface="Times New Roman" panose="02020603050405020304" pitchFamily="18" charset="0"/>
                <a:hlinkClick r:id="rId2"/>
              </a:rPr>
              <a:t>chondroitin</a:t>
            </a:r>
            <a:r>
              <a:rPr lang="vi-VN" altLang="ja-JP" sz="1800" b="0" i="0" u="none" strike="noStrike" dirty="0">
                <a:effectLst/>
                <a:latin typeface="Times New Roman" panose="02020603050405020304" pitchFamily="18" charset="0"/>
                <a:cs typeface="Times New Roman" panose="02020603050405020304" pitchFamily="18" charset="0"/>
              </a:rPr>
              <a:t>. Chondroitin có tác dụng ức chế các enzym phá hủy sụn khớp và các chất gây viêm, ngoài ra còn kích thích tế bào sụn sản sinh ra collagen, tạo chất nền cho sụn khớp. Sụn vi cá mập là nguồn từ tự nhiên có chứa nhiều chondroitin cùng các loại dưỡng chất khác như phốt pho, canxi rất tốt cho xương khớp, chống lại viêm nhiễm và tăng cường sức đề kháng cho cơ thể.</a:t>
            </a:r>
          </a:p>
          <a:p>
            <a:pPr rtl="0">
              <a:lnSpc>
                <a:spcPct val="95000"/>
              </a:lnSpc>
              <a:spcBef>
                <a:spcPts val="600"/>
              </a:spcBef>
              <a:spcAft>
                <a:spcPts val="600"/>
              </a:spcAft>
            </a:pPr>
            <a:r>
              <a:rPr lang="vi-VN" altLang="ja-JP" sz="1800" b="0" i="0" u="none" strike="noStrike" dirty="0">
                <a:effectLst/>
                <a:latin typeface="Times New Roman" panose="02020603050405020304" pitchFamily="18" charset="0"/>
                <a:cs typeface="Times New Roman" panose="02020603050405020304" pitchFamily="18" charset="0"/>
              </a:rPr>
              <a:t>Nhờ chondroitin, mô sụn sẽ không bị khô giòn nhờ khả năng hút nước vào mô sụn, đảm bảo cho sụn không bị vỡ. Chất này còn giúp cơ thể tái tạo các dây chằng, gân, ngăn ngừa tế bào sụn khớp bị thoái hóa. Collagen có chứa trong sụn vi cá mập sẽ bôi trơn ổ khớp, tăng độ dẻo dai cho tế bào sụn khớp.</a:t>
            </a:r>
          </a:p>
          <a:p>
            <a:pPr>
              <a:lnSpc>
                <a:spcPct val="95000"/>
              </a:lnSpc>
            </a:pPr>
            <a:endParaRPr kumimoji="1" lang="ja-JP" altLang="en-US" sz="1800">
              <a:latin typeface="Times New Roman" panose="02020603050405020304" pitchFamily="18" charset="0"/>
              <a:cs typeface="Times New Roman" panose="02020603050405020304" pitchFamily="18" charset="0"/>
            </a:endParaRPr>
          </a:p>
        </p:txBody>
      </p:sp>
      <p:pic>
        <p:nvPicPr>
          <p:cNvPr id="1026" name="Picture 2" descr="Nên uống sụn vi cá mập hay glucosamine? Hai sản phẩm này có gì khác nhau?1">
            <a:extLst>
              <a:ext uri="{FF2B5EF4-FFF2-40B4-BE49-F238E27FC236}">
                <a16:creationId xmlns:a16="http://schemas.microsoft.com/office/drawing/2014/main" id="{A822648A-2594-B806-DE2B-938967FEED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8413" r="4966" b="1"/>
          <a:stretch/>
        </p:blipFill>
        <p:spPr bwMode="auto">
          <a:xfrm>
            <a:off x="7675658" y="2093976"/>
            <a:ext cx="3941064" cy="4096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46835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91FD705-6A2F-BD5E-760F-3948EEA6B319}"/>
              </a:ext>
            </a:extLst>
          </p:cNvPr>
          <p:cNvSpPr>
            <a:spLocks noGrp="1"/>
          </p:cNvSpPr>
          <p:nvPr>
            <p:ph type="title"/>
          </p:nvPr>
        </p:nvSpPr>
        <p:spPr/>
        <p:txBody>
          <a:bodyPr/>
          <a:lstStyle/>
          <a:p>
            <a:r>
              <a:rPr kumimoji="1" lang="vi-VN" altLang="ja-JP" sz="3500" dirty="0">
                <a:latin typeface="Times" pitchFamily="2" charset="0"/>
              </a:rPr>
              <a:t>VAI TRÒ CỦA CHONDROITIN SULFATE</a:t>
            </a:r>
            <a:endParaRPr kumimoji="1" lang="ja-JP" altLang="en-US" sz="3500">
              <a:latin typeface="Times" pitchFamily="2" charset="0"/>
            </a:endParaRPr>
          </a:p>
        </p:txBody>
      </p:sp>
      <p:sp>
        <p:nvSpPr>
          <p:cNvPr id="4" name="正方形/長方形 3">
            <a:extLst>
              <a:ext uri="{FF2B5EF4-FFF2-40B4-BE49-F238E27FC236}">
                <a16:creationId xmlns:a16="http://schemas.microsoft.com/office/drawing/2014/main" id="{D9A8A751-9F6D-2932-7C6D-7A4EB19414AA}"/>
              </a:ext>
            </a:extLst>
          </p:cNvPr>
          <p:cNvSpPr/>
          <p:nvPr/>
        </p:nvSpPr>
        <p:spPr>
          <a:xfrm>
            <a:off x="838199" y="1895772"/>
            <a:ext cx="10515599" cy="646331"/>
          </a:xfrm>
          <a:prstGeom prst="rect">
            <a:avLst/>
          </a:prstGeom>
        </p:spPr>
        <p:txBody>
          <a:bodyPr wrap="square">
            <a:spAutoFit/>
          </a:bodyPr>
          <a:lstStyle/>
          <a:p>
            <a:r>
              <a:rPr lang="vi-VN" altLang="ja-JP" b="1" i="0" u="none" strike="noStrike" dirty="0">
                <a:solidFill>
                  <a:srgbClr val="333333"/>
                </a:solidFill>
                <a:effectLst/>
                <a:latin typeface="Times New Roman" panose="02020603050405020304" pitchFamily="18" charset="0"/>
                <a:cs typeface="Times New Roman" panose="02020603050405020304" pitchFamily="18" charset="0"/>
              </a:rPr>
              <a:t>Chondroitin Sulfate</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là một hợp chất có trong thành phần của sụn cá, vây cá và các chất nền hữu cơ trong xương của động vật</a:t>
            </a:r>
            <a:endParaRPr lang="ja-JP" altLang="en-US">
              <a:latin typeface="Times New Roman" panose="02020603050405020304" pitchFamily="18" charset="0"/>
              <a:cs typeface="Times New Roman" panose="02020603050405020304" pitchFamily="18" charset="0"/>
            </a:endParaRPr>
          </a:p>
        </p:txBody>
      </p:sp>
      <p:sp>
        <p:nvSpPr>
          <p:cNvPr id="6" name="正方形/長方形 5">
            <a:extLst>
              <a:ext uri="{FF2B5EF4-FFF2-40B4-BE49-F238E27FC236}">
                <a16:creationId xmlns:a16="http://schemas.microsoft.com/office/drawing/2014/main" id="{BB2DC0AD-E701-8370-C8E4-D34352740703}"/>
              </a:ext>
            </a:extLst>
          </p:cNvPr>
          <p:cNvSpPr/>
          <p:nvPr/>
        </p:nvSpPr>
        <p:spPr>
          <a:xfrm>
            <a:off x="838197" y="2747187"/>
            <a:ext cx="10515598" cy="923330"/>
          </a:xfrm>
          <a:prstGeom prst="rect">
            <a:avLst/>
          </a:prstGeom>
        </p:spPr>
        <p:txBody>
          <a:bodyPr wrap="square">
            <a:spAutoFit/>
          </a:bodyPr>
          <a:lstStyle/>
          <a:p>
            <a:r>
              <a:rPr lang="vi-VN" altLang="ja-JP" b="1" i="0" u="none" strike="noStrike" dirty="0">
                <a:solidFill>
                  <a:srgbClr val="0066A6"/>
                </a:solidFill>
                <a:effectLst/>
                <a:latin typeface="Times New Roman" panose="02020603050405020304" pitchFamily="18" charset="0"/>
                <a:cs typeface="Times New Roman" panose="02020603050405020304" pitchFamily="18" charset="0"/>
                <a:hlinkClick r:id="rId2"/>
              </a:rPr>
              <a:t>Chondroitin Sulfate</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có thể tìm thấy ở nhiều vị trí trong cơ thể con người, tuy nhiên nơi chứa nhiều Chondroitin Sulfate nhất chính là sụn (chiếm tới 40% khối lượng sụn khô). Chondroitin Sulfate có trong khoảng 70 - 80% chất nhờn ở sụn tươi.</a:t>
            </a:r>
            <a:endParaRPr lang="ja-JP" altLang="en-US">
              <a:latin typeface="Times New Roman" panose="02020603050405020304" pitchFamily="18" charset="0"/>
              <a:cs typeface="Times New Roman" panose="02020603050405020304" pitchFamily="18" charset="0"/>
            </a:endParaRPr>
          </a:p>
        </p:txBody>
      </p:sp>
      <p:sp>
        <p:nvSpPr>
          <p:cNvPr id="7" name="正方形/長方形 6">
            <a:extLst>
              <a:ext uri="{FF2B5EF4-FFF2-40B4-BE49-F238E27FC236}">
                <a16:creationId xmlns:a16="http://schemas.microsoft.com/office/drawing/2014/main" id="{0A23B0B2-589A-082D-7F31-44AA1A846FC7}"/>
              </a:ext>
            </a:extLst>
          </p:cNvPr>
          <p:cNvSpPr/>
          <p:nvPr/>
        </p:nvSpPr>
        <p:spPr>
          <a:xfrm>
            <a:off x="838197" y="3817160"/>
            <a:ext cx="10515597" cy="1200329"/>
          </a:xfrm>
          <a:prstGeom prst="rect">
            <a:avLst/>
          </a:prstGeom>
        </p:spPr>
        <p:txBody>
          <a:bodyPr wrap="square">
            <a:spAutoFit/>
          </a:bodyPr>
          <a:lstStyle/>
          <a:p>
            <a:r>
              <a:rPr lang="vi-VN" altLang="ja-JP" b="1" i="0" u="none" strike="noStrike" dirty="0">
                <a:solidFill>
                  <a:srgbClr val="333333"/>
                </a:solidFill>
                <a:effectLst/>
                <a:latin typeface="Times New Roman" panose="02020603050405020304" pitchFamily="18" charset="0"/>
                <a:cs typeface="Times New Roman" panose="02020603050405020304" pitchFamily="18" charset="0"/>
              </a:rPr>
              <a:t>Chondroitin Sulfate</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đóng vai trò như nguyên liệu chính trong quá trình tái tạo mô </a:t>
            </a:r>
            <a:r>
              <a:rPr lang="vi-VN" altLang="ja-JP" b="1" i="0" u="none" strike="noStrike" dirty="0">
                <a:solidFill>
                  <a:srgbClr val="333333"/>
                </a:solidFill>
                <a:effectLst/>
                <a:latin typeface="Times New Roman" panose="02020603050405020304" pitchFamily="18" charset="0"/>
                <a:cs typeface="Times New Roman" panose="02020603050405020304" pitchFamily="18" charset="0"/>
              </a:rPr>
              <a:t>sụn khớp</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và xương. Nó tham gia vào cấu trúc màng tế bào, đồng thời có trong thành phần sợi chun tại các mạch máu lớn và chiếm tỷ lệ cao trong chất cơ bản ở mô sụn và xương. Chondroitin Sulfate không chỉ đảm bảo độ chắc mà còn tạo tính đàn hồi cho sụn xương.</a:t>
            </a:r>
            <a:endParaRPr lang="ja-JP" altLang="en-US">
              <a:latin typeface="Times New Roman" panose="02020603050405020304" pitchFamily="18" charset="0"/>
              <a:cs typeface="Times New Roman" panose="02020603050405020304" pitchFamily="18" charset="0"/>
            </a:endParaRPr>
          </a:p>
        </p:txBody>
      </p:sp>
      <p:sp>
        <p:nvSpPr>
          <p:cNvPr id="8" name="正方形/長方形 7">
            <a:extLst>
              <a:ext uri="{FF2B5EF4-FFF2-40B4-BE49-F238E27FC236}">
                <a16:creationId xmlns:a16="http://schemas.microsoft.com/office/drawing/2014/main" id="{79C48762-A650-5A12-698A-46320263BE57}"/>
              </a:ext>
            </a:extLst>
          </p:cNvPr>
          <p:cNvSpPr/>
          <p:nvPr/>
        </p:nvSpPr>
        <p:spPr>
          <a:xfrm>
            <a:off x="838197" y="5283879"/>
            <a:ext cx="10677530" cy="923330"/>
          </a:xfrm>
          <a:prstGeom prst="rect">
            <a:avLst/>
          </a:prstGeom>
        </p:spPr>
        <p:txBody>
          <a:bodyPr wrap="square">
            <a:spAutoFit/>
          </a:bodyPr>
          <a:lstStyle/>
          <a:p>
            <a:r>
              <a:rPr lang="vi-VN" altLang="ja-JP" b="1" i="0" u="sng" strike="noStrike" dirty="0">
                <a:solidFill>
                  <a:srgbClr val="333333"/>
                </a:solidFill>
                <a:effectLst/>
                <a:latin typeface="Times New Roman" panose="02020603050405020304" pitchFamily="18" charset="0"/>
                <a:cs typeface="Times New Roman" panose="02020603050405020304" pitchFamily="18" charset="0"/>
              </a:rPr>
              <a:t>Giảm tình trạng cứng khớp</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là một trong những lợi ích của Chondroitin Sulfate bởi hoạt chất này có thể giúp tăng cường sản xuất dịch khớp, từ đó </a:t>
            </a:r>
            <a:r>
              <a:rPr lang="vi-VN" altLang="ja-JP" b="1" i="0" u="sng" strike="noStrike" dirty="0">
                <a:solidFill>
                  <a:srgbClr val="333333"/>
                </a:solidFill>
                <a:effectLst/>
                <a:latin typeface="Times New Roman" panose="02020603050405020304" pitchFamily="18" charset="0"/>
                <a:cs typeface="Times New Roman" panose="02020603050405020304" pitchFamily="18" charset="0"/>
              </a:rPr>
              <a:t>giữ cho khớp được linh hoạt</a:t>
            </a:r>
            <a:r>
              <a:rPr lang="vi-VN" altLang="ja-JP" b="0" i="0" u="none" strike="noStrike" dirty="0">
                <a:solidFill>
                  <a:srgbClr val="333333"/>
                </a:solidFill>
                <a:effectLst/>
                <a:latin typeface="Times New Roman" panose="02020603050405020304" pitchFamily="18" charset="0"/>
                <a:cs typeface="Times New Roman" panose="02020603050405020304" pitchFamily="18" charset="0"/>
              </a:rPr>
              <a:t>, đồng thời kiểm soát được các phản ứng viêm cơ.</a:t>
            </a:r>
            <a:endParaRPr lang="ja-JP" altLang="en-US">
              <a:latin typeface="Times New Roman" panose="02020603050405020304" pitchFamily="18" charset="0"/>
              <a:cs typeface="Times New Roman" panose="02020603050405020304" pitchFamily="18" charset="0"/>
            </a:endParaRPr>
          </a:p>
        </p:txBody>
      </p:sp>
      <p:pic>
        <p:nvPicPr>
          <p:cNvPr id="9" name="図 8" descr="ロゴ&#10;&#10;自動的に生成された説明">
            <a:extLst>
              <a:ext uri="{FF2B5EF4-FFF2-40B4-BE49-F238E27FC236}">
                <a16:creationId xmlns:a16="http://schemas.microsoft.com/office/drawing/2014/main" id="{87FE4AD4-4FDD-6317-4AB8-62C984190AE2}"/>
              </a:ext>
            </a:extLst>
          </p:cNvPr>
          <p:cNvPicPr>
            <a:picLocks noChangeAspect="1"/>
          </p:cNvPicPr>
          <p:nvPr/>
        </p:nvPicPr>
        <p:blipFill>
          <a:blip r:embed="rId3"/>
          <a:stretch>
            <a:fillRect/>
          </a:stretch>
        </p:blipFill>
        <p:spPr>
          <a:xfrm>
            <a:off x="9496753" y="564516"/>
            <a:ext cx="476690" cy="445329"/>
          </a:xfrm>
          <a:prstGeom prst="rect">
            <a:avLst/>
          </a:prstGeom>
        </p:spPr>
      </p:pic>
      <p:pic>
        <p:nvPicPr>
          <p:cNvPr id="10" name="図 9" descr="テキスト, アイコン&#10;&#10;自動的に生成された説明">
            <a:extLst>
              <a:ext uri="{FF2B5EF4-FFF2-40B4-BE49-F238E27FC236}">
                <a16:creationId xmlns:a16="http://schemas.microsoft.com/office/drawing/2014/main" id="{D7C69E93-01B9-6AC4-11CA-6DF4303D6651}"/>
              </a:ext>
            </a:extLst>
          </p:cNvPr>
          <p:cNvPicPr>
            <a:picLocks noChangeAspect="1"/>
          </p:cNvPicPr>
          <p:nvPr/>
        </p:nvPicPr>
        <p:blipFill>
          <a:blip r:embed="rId4"/>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654159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p:tgtEl>
                                          <p:spTgt spid="4"/>
                                        </p:tgtEl>
                                        <p:attrNameLst>
                                          <p:attrName>ppt_y</p:attrName>
                                        </p:attrNameLst>
                                      </p:cBhvr>
                                      <p:tavLst>
                                        <p:tav tm="0">
                                          <p:val>
                                            <p:strVal val="#ppt_y+#ppt_h*1.125000"/>
                                          </p:val>
                                        </p:tav>
                                        <p:tav tm="100000">
                                          <p:val>
                                            <p:strVal val="#ppt_y"/>
                                          </p:val>
                                        </p:tav>
                                      </p:tavLst>
                                    </p:anim>
                                    <p:animEffect transition="in" filter="wipe(up)">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p:tgtEl>
                                          <p:spTgt spid="6"/>
                                        </p:tgtEl>
                                        <p:attrNameLst>
                                          <p:attrName>ppt_y</p:attrName>
                                        </p:attrNameLst>
                                      </p:cBhvr>
                                      <p:tavLst>
                                        <p:tav tm="0">
                                          <p:val>
                                            <p:strVal val="#ppt_y+#ppt_h*1.125000"/>
                                          </p:val>
                                        </p:tav>
                                        <p:tav tm="100000">
                                          <p:val>
                                            <p:strVal val="#ppt_y"/>
                                          </p:val>
                                        </p:tav>
                                      </p:tavLst>
                                    </p:anim>
                                    <p:animEffect transition="in" filter="wipe(up)">
                                      <p:cBhvr>
                                        <p:cTn id="20" dur="5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p:tgtEl>
                                          <p:spTgt spid="7"/>
                                        </p:tgtEl>
                                        <p:attrNameLst>
                                          <p:attrName>ppt_y</p:attrName>
                                        </p:attrNameLst>
                                      </p:cBhvr>
                                      <p:tavLst>
                                        <p:tav tm="0">
                                          <p:val>
                                            <p:strVal val="#ppt_y+#ppt_h*1.125000"/>
                                          </p:val>
                                        </p:tav>
                                        <p:tav tm="100000">
                                          <p:val>
                                            <p:strVal val="#ppt_y"/>
                                          </p:val>
                                        </p:tav>
                                      </p:tavLst>
                                    </p:anim>
                                    <p:animEffect transition="in" filter="wipe(up)">
                                      <p:cBhvr>
                                        <p:cTn id="26" dur="500"/>
                                        <p:tgtEl>
                                          <p:spTgt spid="7"/>
                                        </p:tgtEl>
                                      </p:cBhvr>
                                    </p:animEffect>
                                  </p:childTnLst>
                                </p:cTn>
                              </p:par>
                              <p:par>
                                <p:cTn id="27" presetID="12" presetClass="entr" presetSubtype="4" fill="hold" grpId="0" nodeType="with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p:tgtEl>
                                          <p:spTgt spid="8"/>
                                        </p:tgtEl>
                                        <p:attrNameLst>
                                          <p:attrName>ppt_y</p:attrName>
                                        </p:attrNameLst>
                                      </p:cBhvr>
                                      <p:tavLst>
                                        <p:tav tm="0">
                                          <p:val>
                                            <p:strVal val="#ppt_y+#ppt_h*1.125000"/>
                                          </p:val>
                                        </p:tav>
                                        <p:tav tm="100000">
                                          <p:val>
                                            <p:strVal val="#ppt_y"/>
                                          </p:val>
                                        </p:tav>
                                      </p:tavLst>
                                    </p:anim>
                                    <p:animEffect transition="in" filter="wipe(up)">
                                      <p:cBhvr>
                                        <p:cTn id="3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2ED1412-C780-68C4-B3EE-AD410099C1F3}"/>
              </a:ext>
            </a:extLst>
          </p:cNvPr>
          <p:cNvSpPr/>
          <p:nvPr/>
        </p:nvSpPr>
        <p:spPr>
          <a:xfrm>
            <a:off x="876299" y="1901041"/>
            <a:ext cx="10639426" cy="2031325"/>
          </a:xfrm>
          <a:prstGeom prst="rect">
            <a:avLst/>
          </a:prstGeom>
        </p:spPr>
        <p:txBody>
          <a:bodyPr wrap="square">
            <a:spAutoFit/>
          </a:bodyPr>
          <a:lstStyle/>
          <a:p>
            <a:r>
              <a:rPr lang="vi-VN" altLang="ja-JP" dirty="0">
                <a:latin typeface="Times New Roman" panose="02020603050405020304" pitchFamily="18" charset="0"/>
                <a:cs typeface="Times New Roman" panose="02020603050405020304" pitchFamily="18" charset="0"/>
              </a:rPr>
              <a:t>Glucosamin là hoạt chất tự nhiên có thể tìm thấy trong cơ thể người. Chức năng chính của glucosamine là tạo ra các proteoglycan, đóng vai trò như những “viên gạch” hình thành nên mô sụn. Glucosamine sẽ kết hợp với một số các chất khác như Keratan Sulfate, Chondroitin Sulfate, Hyaluronic Acid,... tạo nên các sợi collagen và hoạt dịch khớp có nhiệm vụ tăng độ đàn hồi cho mô sụn, đảm bảo đủ độ nhớt cho các khớp vận động dễ dàng.</a:t>
            </a:r>
          </a:p>
          <a:p>
            <a:r>
              <a:rPr lang="vi-VN" altLang="ja-JP" dirty="0">
                <a:latin typeface="Times New Roman" panose="02020603050405020304" pitchFamily="18" charset="0"/>
                <a:cs typeface="Times New Roman" panose="02020603050405020304" pitchFamily="18" charset="0"/>
              </a:rPr>
              <a:t>Do đó, các tình trạng khô khớp, thoái hóa khớp, sưng đau do viêm khớp sẽ được chất glucosamine loại bỏ một cách hiệu quả. Cơ thể có thể tự tổng hợp glucosamine khi còn trẻ nhưng khi tuổi tác càng tăng thì khả năng này sẽ càng giảm.</a:t>
            </a:r>
          </a:p>
        </p:txBody>
      </p:sp>
      <p:sp>
        <p:nvSpPr>
          <p:cNvPr id="2" name="テキスト ボックス 1">
            <a:extLst>
              <a:ext uri="{FF2B5EF4-FFF2-40B4-BE49-F238E27FC236}">
                <a16:creationId xmlns:a16="http://schemas.microsoft.com/office/drawing/2014/main" id="{024E2E18-1332-7985-B8BF-BBE38EBE6F16}"/>
              </a:ext>
            </a:extLst>
          </p:cNvPr>
          <p:cNvSpPr txBox="1"/>
          <p:nvPr/>
        </p:nvSpPr>
        <p:spPr>
          <a:xfrm>
            <a:off x="876299" y="1008489"/>
            <a:ext cx="3603872" cy="707886"/>
          </a:xfrm>
          <a:prstGeom prst="rect">
            <a:avLst/>
          </a:prstGeom>
          <a:noFill/>
        </p:spPr>
        <p:txBody>
          <a:bodyPr wrap="none" rtlCol="0">
            <a:spAutoFit/>
          </a:bodyPr>
          <a:lstStyle/>
          <a:p>
            <a:r>
              <a:rPr kumimoji="1" lang="vi-VN" altLang="ja-JP" sz="4000" dirty="0">
                <a:latin typeface="Times" pitchFamily="2" charset="0"/>
              </a:rPr>
              <a:t>GLUCOSAMIN</a:t>
            </a:r>
            <a:endParaRPr kumimoji="1" lang="ja-JP" altLang="en-US" sz="4000">
              <a:latin typeface="Times" pitchFamily="2" charset="0"/>
            </a:endParaRPr>
          </a:p>
        </p:txBody>
      </p:sp>
      <p:pic>
        <p:nvPicPr>
          <p:cNvPr id="6" name="図 5" descr="ロゴ&#10;&#10;自動的に生成された説明">
            <a:extLst>
              <a:ext uri="{FF2B5EF4-FFF2-40B4-BE49-F238E27FC236}">
                <a16:creationId xmlns:a16="http://schemas.microsoft.com/office/drawing/2014/main" id="{A73D53D8-2039-DB17-58A9-3B0FE4AF5415}"/>
              </a:ext>
            </a:extLst>
          </p:cNvPr>
          <p:cNvPicPr>
            <a:picLocks noChangeAspect="1"/>
          </p:cNvPicPr>
          <p:nvPr/>
        </p:nvPicPr>
        <p:blipFill>
          <a:blip r:embed="rId2"/>
          <a:stretch>
            <a:fillRect/>
          </a:stretch>
        </p:blipFill>
        <p:spPr>
          <a:xfrm>
            <a:off x="9496753" y="564516"/>
            <a:ext cx="476690" cy="445329"/>
          </a:xfrm>
          <a:prstGeom prst="rect">
            <a:avLst/>
          </a:prstGeom>
        </p:spPr>
      </p:pic>
      <p:pic>
        <p:nvPicPr>
          <p:cNvPr id="7" name="図 6" descr="テキスト, アイコン&#10;&#10;自動的に生成された説明">
            <a:extLst>
              <a:ext uri="{FF2B5EF4-FFF2-40B4-BE49-F238E27FC236}">
                <a16:creationId xmlns:a16="http://schemas.microsoft.com/office/drawing/2014/main" id="{8DFDBFFE-4848-B231-8D58-39A650C59A54}"/>
              </a:ext>
            </a:extLst>
          </p:cNvPr>
          <p:cNvPicPr>
            <a:picLocks noChangeAspect="1"/>
          </p:cNvPicPr>
          <p:nvPr/>
        </p:nvPicPr>
        <p:blipFill>
          <a:blip r:embed="rId3"/>
          <a:stretch>
            <a:fillRect/>
          </a:stretch>
        </p:blipFill>
        <p:spPr>
          <a:xfrm>
            <a:off x="10034336" y="650791"/>
            <a:ext cx="1319457" cy="253373"/>
          </a:xfrm>
          <a:prstGeom prst="rect">
            <a:avLst/>
          </a:prstGeom>
        </p:spPr>
      </p:pic>
      <p:sp>
        <p:nvSpPr>
          <p:cNvPr id="8" name="テキスト ボックス 7">
            <a:extLst>
              <a:ext uri="{FF2B5EF4-FFF2-40B4-BE49-F238E27FC236}">
                <a16:creationId xmlns:a16="http://schemas.microsoft.com/office/drawing/2014/main" id="{ECA1DFDA-417D-CA68-001C-A9C3AC219451}"/>
              </a:ext>
            </a:extLst>
          </p:cNvPr>
          <p:cNvSpPr txBox="1"/>
          <p:nvPr/>
        </p:nvSpPr>
        <p:spPr>
          <a:xfrm>
            <a:off x="876299" y="4117032"/>
            <a:ext cx="10789228" cy="1200329"/>
          </a:xfrm>
          <a:prstGeom prst="rect">
            <a:avLst/>
          </a:prstGeom>
          <a:noFill/>
        </p:spPr>
        <p:txBody>
          <a:bodyPr wrap="square">
            <a:spAutoFit/>
          </a:bodyPr>
          <a:lstStyle/>
          <a:p>
            <a:r>
              <a:rPr lang="vi-VN" altLang="ja-JP" b="0" i="0" u="none" strike="noStrike" dirty="0">
                <a:solidFill>
                  <a:srgbClr val="020B27"/>
                </a:solidFill>
                <a:effectLst/>
                <a:latin typeface="Times New Roman" panose="02020603050405020304" pitchFamily="18" charset="0"/>
                <a:cs typeface="Times New Roman" panose="02020603050405020304" pitchFamily="18" charset="0"/>
              </a:rPr>
              <a:t>Để đạt hiệu quả tốt đa trong quá trình bảo vệ sụn khớp, có thể kết hợp sử dụng cả hai loại glucosamine và sụn vi cá mập cùng lúc. Hai chất này kết hợp với nhau sẽ tạo nên hiệu quả nhanh hơn. Glucosamine sẽ bôi trơn ổ khớp, ngừa thoái hóa khớp, giảm sưng viêm hiệu quả trong khi đó chondroitin giúp bổ sung nước và tái tạo mô sụn, phục hồi các dây chằng và gân quanh khớp.</a:t>
            </a:r>
            <a:endParaRPr lang="ja-JP" alt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5395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p:tgtEl>
                                          <p:spTgt spid="2"/>
                                        </p:tgtEl>
                                        <p:attrNameLst>
                                          <p:attrName>ppt_y</p:attrName>
                                        </p:attrNameLst>
                                      </p:cBhvr>
                                      <p:tavLst>
                                        <p:tav tm="0">
                                          <p:val>
                                            <p:strVal val="#ppt_y+#ppt_h*1.125000"/>
                                          </p:val>
                                        </p:tav>
                                        <p:tav tm="100000">
                                          <p:val>
                                            <p:strVal val="#ppt_y"/>
                                          </p:val>
                                        </p:tav>
                                      </p:tavLst>
                                    </p:anim>
                                    <p:animEffect transition="in" filter="wipe(up)">
                                      <p:cBhvr>
                                        <p:cTn id="8" dur="5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p:tgtEl>
                                          <p:spTgt spid="4">
                                            <p:txEl>
                                              <p:pRg st="0" end="0"/>
                                            </p:txEl>
                                          </p:spTgt>
                                        </p:tgtEl>
                                        <p:attrNameLst>
                                          <p:attrName>ppt_y</p:attrName>
                                        </p:attrNameLst>
                                      </p:cBhvr>
                                      <p:tavLst>
                                        <p:tav tm="0">
                                          <p:val>
                                            <p:strVal val="#ppt_y+#ppt_h*1.125000"/>
                                          </p:val>
                                        </p:tav>
                                        <p:tav tm="100000">
                                          <p:val>
                                            <p:strVal val="#ppt_y"/>
                                          </p:val>
                                        </p:tav>
                                      </p:tavLst>
                                    </p:anim>
                                    <p:animEffect transition="in" filter="wipe(up)">
                                      <p:cBhvr>
                                        <p:cTn id="14" dur="500"/>
                                        <p:tgtEl>
                                          <p:spTgt spid="4">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p:tgtEl>
                                          <p:spTgt spid="4">
                                            <p:txEl>
                                              <p:pRg st="1" end="1"/>
                                            </p:txEl>
                                          </p:spTgt>
                                        </p:tgtEl>
                                        <p:attrNameLst>
                                          <p:attrName>ppt_y</p:attrName>
                                        </p:attrNameLst>
                                      </p:cBhvr>
                                      <p:tavLst>
                                        <p:tav tm="0">
                                          <p:val>
                                            <p:strVal val="#ppt_y+#ppt_h*1.125000"/>
                                          </p:val>
                                        </p:tav>
                                        <p:tav tm="100000">
                                          <p:val>
                                            <p:strVal val="#ppt_y"/>
                                          </p:val>
                                        </p:tav>
                                      </p:tavLst>
                                    </p:anim>
                                    <p:animEffect transition="in" filter="wipe(up)">
                                      <p:cBhvr>
                                        <p:cTn id="2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95F55-CFAC-B270-C88D-6DCD1639149A}"/>
              </a:ext>
            </a:extLst>
          </p:cNvPr>
          <p:cNvSpPr>
            <a:spLocks noGrp="1"/>
          </p:cNvSpPr>
          <p:nvPr>
            <p:ph type="title"/>
          </p:nvPr>
        </p:nvSpPr>
        <p:spPr/>
        <p:txBody>
          <a:bodyPr/>
          <a:lstStyle/>
          <a:p>
            <a:r>
              <a:rPr kumimoji="1" lang="vi-VN" altLang="ja-JP" dirty="0">
                <a:latin typeface="Times New Roman" panose="02020603050405020304" pitchFamily="18" charset="0"/>
                <a:cs typeface="Times New Roman" panose="02020603050405020304" pitchFamily="18" charset="0"/>
              </a:rPr>
              <a:t>BCAA</a:t>
            </a:r>
            <a:endParaRPr kumimoji="1" lang="ja-JP" altLang="en-US">
              <a:latin typeface="Times New Roman" panose="02020603050405020304" pitchFamily="18" charset="0"/>
              <a:cs typeface="Times New Roman" panose="02020603050405020304" pitchFamily="18" charset="0"/>
            </a:endParaRPr>
          </a:p>
        </p:txBody>
      </p:sp>
      <p:sp>
        <p:nvSpPr>
          <p:cNvPr id="3" name="コンテンツ プレースホルダー 2">
            <a:extLst>
              <a:ext uri="{FF2B5EF4-FFF2-40B4-BE49-F238E27FC236}">
                <a16:creationId xmlns:a16="http://schemas.microsoft.com/office/drawing/2014/main" id="{9E73CB01-8ED6-375F-DD9C-9A643CF8E9EA}"/>
              </a:ext>
            </a:extLst>
          </p:cNvPr>
          <p:cNvSpPr>
            <a:spLocks noGrp="1"/>
          </p:cNvSpPr>
          <p:nvPr>
            <p:ph idx="1"/>
          </p:nvPr>
        </p:nvSpPr>
        <p:spPr/>
        <p:txBody>
          <a:bodyPr>
            <a:normAutofit lnSpcReduction="10000"/>
          </a:bodyPr>
          <a:lstStyle/>
          <a:p>
            <a:r>
              <a:rPr lang="vi-VN" altLang="ja-JP" dirty="0">
                <a:latin typeface="Times" pitchFamily="2" charset="0"/>
              </a:rPr>
              <a:t>BCAA là chuỗi axit amin thiết yếu hay còn gọi là Branched-Chain Amino Acids, đây là những hợp chất hữu cơ liên kết chặt chẽ với nhau tạo nên phân tử protein, đóng vai trò trong việc xây dựng cơ bắp.</a:t>
            </a:r>
          </a:p>
          <a:p>
            <a:r>
              <a:rPr lang="vi-VN" altLang="ja-JP" dirty="0">
                <a:latin typeface="Times" pitchFamily="2" charset="0"/>
              </a:rPr>
              <a:t>Có 20 loại axit amin khác nhau tạo nên hàng ngàn protein khác nhau trong cơ thể con người. 9 trong số đó là những axit amin thiết yếu không thể được tạo ra bởi cơ thể và chỉ nhận được thông qua chế độ ăn uống. Trong 9 axit amin thiết yếu, có 3 axit amin chuỗi nhánh BCAA bao gồm leucine, isoleucine và valine.</a:t>
            </a:r>
            <a:endParaRPr kumimoji="1" lang="ja-JP" altLang="en-US">
              <a:latin typeface="Times" pitchFamily="2" charset="0"/>
            </a:endParaRPr>
          </a:p>
        </p:txBody>
      </p:sp>
      <p:pic>
        <p:nvPicPr>
          <p:cNvPr id="4" name="図 3" descr="ロゴ&#10;&#10;自動的に生成された説明">
            <a:extLst>
              <a:ext uri="{FF2B5EF4-FFF2-40B4-BE49-F238E27FC236}">
                <a16:creationId xmlns:a16="http://schemas.microsoft.com/office/drawing/2014/main" id="{0F127357-52E7-A990-6178-116005D717C5}"/>
              </a:ext>
            </a:extLst>
          </p:cNvPr>
          <p:cNvPicPr>
            <a:picLocks noChangeAspect="1"/>
          </p:cNvPicPr>
          <p:nvPr/>
        </p:nvPicPr>
        <p:blipFill>
          <a:blip r:embed="rId2"/>
          <a:stretch>
            <a:fillRect/>
          </a:stretch>
        </p:blipFill>
        <p:spPr>
          <a:xfrm>
            <a:off x="9496753" y="564516"/>
            <a:ext cx="476690" cy="445329"/>
          </a:xfrm>
          <a:prstGeom prst="rect">
            <a:avLst/>
          </a:prstGeom>
        </p:spPr>
      </p:pic>
      <p:pic>
        <p:nvPicPr>
          <p:cNvPr id="5" name="図 4" descr="テキスト, アイコン&#10;&#10;自動的に生成された説明">
            <a:extLst>
              <a:ext uri="{FF2B5EF4-FFF2-40B4-BE49-F238E27FC236}">
                <a16:creationId xmlns:a16="http://schemas.microsoft.com/office/drawing/2014/main" id="{2D93E8DE-67B8-49CB-6337-EFE83D9F9AFE}"/>
              </a:ext>
            </a:extLst>
          </p:cNvPr>
          <p:cNvPicPr>
            <a:picLocks noChangeAspect="1"/>
          </p:cNvPicPr>
          <p:nvPr/>
        </p:nvPicPr>
        <p:blipFill>
          <a:blip r:embed="rId3"/>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317411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6ED88C-19C2-751F-AC95-543089CEAFDE}"/>
              </a:ext>
            </a:extLst>
          </p:cNvPr>
          <p:cNvSpPr>
            <a:spLocks noGrp="1"/>
          </p:cNvSpPr>
          <p:nvPr>
            <p:ph type="title"/>
          </p:nvPr>
        </p:nvSpPr>
        <p:spPr/>
        <p:txBody>
          <a:bodyPr/>
          <a:lstStyle/>
          <a:p>
            <a:r>
              <a:rPr kumimoji="1" lang="vi-VN" altLang="ja-JP" dirty="0">
                <a:latin typeface="Times" pitchFamily="2" charset="0"/>
              </a:rPr>
              <a:t>CÔNG DỤNG BCAA</a:t>
            </a:r>
            <a:endParaRPr kumimoji="1" lang="ja-JP" altLang="en-US">
              <a:latin typeface="Times" pitchFamily="2" charset="0"/>
            </a:endParaRPr>
          </a:p>
        </p:txBody>
      </p:sp>
      <p:sp>
        <p:nvSpPr>
          <p:cNvPr id="3" name="コンテンツ プレースホルダー 2">
            <a:extLst>
              <a:ext uri="{FF2B5EF4-FFF2-40B4-BE49-F238E27FC236}">
                <a16:creationId xmlns:a16="http://schemas.microsoft.com/office/drawing/2014/main" id="{1ED1550D-17E5-56C5-C800-69CBD4CB08F1}"/>
              </a:ext>
            </a:extLst>
          </p:cNvPr>
          <p:cNvSpPr>
            <a:spLocks noGrp="1"/>
          </p:cNvSpPr>
          <p:nvPr>
            <p:ph idx="1"/>
          </p:nvPr>
        </p:nvSpPr>
        <p:spPr/>
        <p:txBody>
          <a:bodyPr>
            <a:normAutofit fontScale="70000" lnSpcReduction="20000"/>
          </a:bodyPr>
          <a:lstStyle/>
          <a:p>
            <a:pPr marL="0" indent="0">
              <a:buNone/>
            </a:pPr>
            <a:r>
              <a:rPr kumimoji="1" lang="vi-VN" altLang="ja-JP" dirty="0">
                <a:latin typeface="Times" pitchFamily="2" charset="0"/>
              </a:rPr>
              <a:t>1. Tăng trưởng cơ bắp </a:t>
            </a:r>
          </a:p>
          <a:p>
            <a:pPr marL="0" indent="0">
              <a:buNone/>
            </a:pPr>
            <a:r>
              <a:rPr lang="vi-VN" altLang="ja-JP" dirty="0">
                <a:latin typeface="Times" pitchFamily="2" charset="0"/>
              </a:rPr>
              <a:t>Một trong những công dụng phổ biến nhất của BCAA là tăng sự phát triển cơ bắp. Leucine trong BCAA giúp cơ thể kích thích tổng hợp protein cơ bắp còn gọi là quá trình tạo cơ bắp. </a:t>
            </a:r>
          </a:p>
          <a:p>
            <a:pPr marL="0" indent="0">
              <a:buNone/>
            </a:pPr>
            <a:r>
              <a:rPr kumimoji="1" lang="vi-VN" altLang="ja-JP" dirty="0">
                <a:latin typeface="Times" pitchFamily="2" charset="0"/>
              </a:rPr>
              <a:t>2. Giúp giảm đau nhức cơ </a:t>
            </a:r>
          </a:p>
          <a:p>
            <a:pPr marL="0" indent="0">
              <a:buNone/>
            </a:pPr>
            <a:r>
              <a:rPr lang="vi-VN" altLang="ja-JP" dirty="0">
                <a:latin typeface="Times" pitchFamily="2" charset="0"/>
              </a:rPr>
              <a:t>BCAA còn làm giảm mức độ creatine kinase, đây là chất liên quan đến sự đau nhức, tổn thương cơ bắp sau tập luyện. </a:t>
            </a:r>
          </a:p>
          <a:p>
            <a:pPr marL="0" indent="0">
              <a:buNone/>
            </a:pPr>
            <a:r>
              <a:rPr kumimoji="1" lang="vi-VN" altLang="ja-JP" dirty="0">
                <a:latin typeface="Times" pitchFamily="2" charset="0"/>
              </a:rPr>
              <a:t>Sử dụng BCAA sẽ giúp giảm đau nhức cơ </a:t>
            </a:r>
          </a:p>
          <a:p>
            <a:pPr marL="0" indent="0">
              <a:buNone/>
            </a:pPr>
            <a:r>
              <a:rPr kumimoji="1" lang="vi-VN" altLang="ja-JP" dirty="0">
                <a:latin typeface="Times" pitchFamily="2" charset="0"/>
              </a:rPr>
              <a:t>3. Ngăn ngừa mất cơ </a:t>
            </a:r>
          </a:p>
          <a:p>
            <a:pPr fontAlgn="base"/>
            <a:r>
              <a:rPr lang="vi-VN" altLang="ja-JP" dirty="0">
                <a:latin typeface="Times" pitchFamily="2" charset="0"/>
              </a:rPr>
              <a:t>BCAA chiếm 35% lượng axit amin thiết yếu có trong protein cơ bắp và chiếm 40% tổng số axit amin mà cơ thể cần. Vì vậy, để ngăn chặn hoặc làm chậm quá trình mất cơ, cần cung cấp đầy đủ axit amin, đặc biệt là BCAA.</a:t>
            </a:r>
          </a:p>
          <a:p>
            <a:pPr marL="0" indent="0">
              <a:buNone/>
            </a:pPr>
            <a:endParaRPr kumimoji="1" lang="ja-JP" altLang="en-US">
              <a:latin typeface="Times" pitchFamily="2" charset="0"/>
            </a:endParaRPr>
          </a:p>
        </p:txBody>
      </p:sp>
      <p:pic>
        <p:nvPicPr>
          <p:cNvPr id="4" name="図 3" descr="ロゴ&#10;&#10;自動的に生成された説明">
            <a:extLst>
              <a:ext uri="{FF2B5EF4-FFF2-40B4-BE49-F238E27FC236}">
                <a16:creationId xmlns:a16="http://schemas.microsoft.com/office/drawing/2014/main" id="{1217C819-3877-E1FD-929E-5D8E624A4BB4}"/>
              </a:ext>
            </a:extLst>
          </p:cNvPr>
          <p:cNvPicPr>
            <a:picLocks noChangeAspect="1"/>
          </p:cNvPicPr>
          <p:nvPr/>
        </p:nvPicPr>
        <p:blipFill>
          <a:blip r:embed="rId2"/>
          <a:stretch>
            <a:fillRect/>
          </a:stretch>
        </p:blipFill>
        <p:spPr>
          <a:xfrm>
            <a:off x="9496753" y="564516"/>
            <a:ext cx="476690" cy="445329"/>
          </a:xfrm>
          <a:prstGeom prst="rect">
            <a:avLst/>
          </a:prstGeom>
        </p:spPr>
      </p:pic>
      <p:pic>
        <p:nvPicPr>
          <p:cNvPr id="5" name="図 4" descr="テキスト, アイコン&#10;&#10;自動的に生成された説明">
            <a:extLst>
              <a:ext uri="{FF2B5EF4-FFF2-40B4-BE49-F238E27FC236}">
                <a16:creationId xmlns:a16="http://schemas.microsoft.com/office/drawing/2014/main" id="{160E6489-D40C-54F4-F3CD-8FAA3D80E587}"/>
              </a:ext>
            </a:extLst>
          </p:cNvPr>
          <p:cNvPicPr>
            <a:picLocks noChangeAspect="1"/>
          </p:cNvPicPr>
          <p:nvPr/>
        </p:nvPicPr>
        <p:blipFill>
          <a:blip r:embed="rId3"/>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3687230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EC082D-AD49-797A-48D5-4EA5603576F3}"/>
              </a:ext>
            </a:extLst>
          </p:cNvPr>
          <p:cNvSpPr>
            <a:spLocks noGrp="1"/>
          </p:cNvSpPr>
          <p:nvPr>
            <p:ph type="title"/>
          </p:nvPr>
        </p:nvSpPr>
        <p:spPr/>
        <p:txBody>
          <a:bodyPr/>
          <a:lstStyle/>
          <a:p>
            <a:r>
              <a:rPr kumimoji="1" lang="vi-VN" altLang="ja-JP" dirty="0"/>
              <a:t>MSM</a:t>
            </a:r>
            <a:endParaRPr kumimoji="1" lang="ja-JP" altLang="en-US"/>
          </a:p>
        </p:txBody>
      </p:sp>
      <p:sp>
        <p:nvSpPr>
          <p:cNvPr id="3" name="コンテンツ プレースホルダー 2">
            <a:extLst>
              <a:ext uri="{FF2B5EF4-FFF2-40B4-BE49-F238E27FC236}">
                <a16:creationId xmlns:a16="http://schemas.microsoft.com/office/drawing/2014/main" id="{DD242B3B-3127-6221-C744-9304A3696B33}"/>
              </a:ext>
            </a:extLst>
          </p:cNvPr>
          <p:cNvSpPr>
            <a:spLocks noGrp="1"/>
          </p:cNvSpPr>
          <p:nvPr>
            <p:ph idx="1"/>
          </p:nvPr>
        </p:nvSpPr>
        <p:spPr/>
        <p:txBody>
          <a:bodyPr>
            <a:normAutofit/>
          </a:bodyPr>
          <a:lstStyle/>
          <a:p>
            <a:r>
              <a:rPr lang="vi-VN" altLang="ja-JP" dirty="0">
                <a:latin typeface="Times" pitchFamily="2" charset="0"/>
              </a:rPr>
              <a:t>Methylsulfonylmethane (MSM) là một chất tìm thấy trong cây cỏ, động vật và con người.</a:t>
            </a:r>
          </a:p>
          <a:p>
            <a:r>
              <a:rPr lang="vi-VN" altLang="ja-JP" dirty="0">
                <a:latin typeface="Times" pitchFamily="2" charset="0"/>
              </a:rPr>
              <a:t>Những người dùng MSM để uống và dùng trên da nhằm điều trị đau mãn tính, viêm khớp, viêm khớp dạng thấp, loãng xương, viêm xung quanh khớp, viêm dây chằng, sưng quanh gân (viêm màng bao mắt), đau cơ xương, chuột rút, xơ cứng bì….vv</a:t>
            </a:r>
          </a:p>
          <a:p>
            <a:endParaRPr kumimoji="1" lang="ja-JP" altLang="en-US">
              <a:latin typeface="Times" pitchFamily="2" charset="0"/>
            </a:endParaRPr>
          </a:p>
        </p:txBody>
      </p:sp>
      <p:pic>
        <p:nvPicPr>
          <p:cNvPr id="4" name="図 3" descr="ロゴ&#10;&#10;自動的に生成された説明">
            <a:extLst>
              <a:ext uri="{FF2B5EF4-FFF2-40B4-BE49-F238E27FC236}">
                <a16:creationId xmlns:a16="http://schemas.microsoft.com/office/drawing/2014/main" id="{7260CFD1-9452-5FC6-D89C-FE782684FE60}"/>
              </a:ext>
            </a:extLst>
          </p:cNvPr>
          <p:cNvPicPr>
            <a:picLocks noChangeAspect="1"/>
          </p:cNvPicPr>
          <p:nvPr/>
        </p:nvPicPr>
        <p:blipFill>
          <a:blip r:embed="rId2"/>
          <a:stretch>
            <a:fillRect/>
          </a:stretch>
        </p:blipFill>
        <p:spPr>
          <a:xfrm>
            <a:off x="9496753" y="564516"/>
            <a:ext cx="476690" cy="445329"/>
          </a:xfrm>
          <a:prstGeom prst="rect">
            <a:avLst/>
          </a:prstGeom>
        </p:spPr>
      </p:pic>
      <p:pic>
        <p:nvPicPr>
          <p:cNvPr id="5" name="図 4" descr="テキスト, アイコン&#10;&#10;自動的に生成された説明">
            <a:extLst>
              <a:ext uri="{FF2B5EF4-FFF2-40B4-BE49-F238E27FC236}">
                <a16:creationId xmlns:a16="http://schemas.microsoft.com/office/drawing/2014/main" id="{09980DA2-7ACF-E0E3-2069-776D9079D408}"/>
              </a:ext>
            </a:extLst>
          </p:cNvPr>
          <p:cNvPicPr>
            <a:picLocks noChangeAspect="1"/>
          </p:cNvPicPr>
          <p:nvPr/>
        </p:nvPicPr>
        <p:blipFill>
          <a:blip r:embed="rId3"/>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1740088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F85228-5620-D9AE-0FFA-56E2F2180F12}"/>
              </a:ext>
            </a:extLst>
          </p:cNvPr>
          <p:cNvSpPr>
            <a:spLocks noGrp="1"/>
          </p:cNvSpPr>
          <p:nvPr>
            <p:ph type="title"/>
          </p:nvPr>
        </p:nvSpPr>
        <p:spPr/>
        <p:txBody>
          <a:bodyPr/>
          <a:lstStyle/>
          <a:p>
            <a:r>
              <a:rPr kumimoji="1" lang="vi-VN" altLang="ja-JP" dirty="0">
                <a:latin typeface="Times New Roman" panose="02020603050405020304" pitchFamily="18" charset="0"/>
                <a:cs typeface="Times New Roman" panose="02020603050405020304" pitchFamily="18" charset="0"/>
              </a:rPr>
              <a:t>CPP (Casein photphopeptit)</a:t>
            </a:r>
            <a:endParaRPr kumimoji="1" lang="ja-JP" altLang="en-US">
              <a:latin typeface="Times New Roman" panose="02020603050405020304" pitchFamily="18" charset="0"/>
              <a:cs typeface="Times New Roman" panose="02020603050405020304" pitchFamily="18" charset="0"/>
            </a:endParaRPr>
          </a:p>
        </p:txBody>
      </p:sp>
      <p:sp>
        <p:nvSpPr>
          <p:cNvPr id="3" name="コンテンツ プレースホルダー 2">
            <a:extLst>
              <a:ext uri="{FF2B5EF4-FFF2-40B4-BE49-F238E27FC236}">
                <a16:creationId xmlns:a16="http://schemas.microsoft.com/office/drawing/2014/main" id="{30CB5C79-F57E-9D13-46FE-D49EB3366862}"/>
              </a:ext>
            </a:extLst>
          </p:cNvPr>
          <p:cNvSpPr>
            <a:spLocks noGrp="1"/>
          </p:cNvSpPr>
          <p:nvPr>
            <p:ph idx="1"/>
          </p:nvPr>
        </p:nvSpPr>
        <p:spPr/>
        <p:txBody>
          <a:bodyPr>
            <a:normAutofit fontScale="70000" lnSpcReduction="20000"/>
          </a:bodyPr>
          <a:lstStyle/>
          <a:p>
            <a:r>
              <a:rPr lang="vi-VN" altLang="ja-JP" dirty="0">
                <a:latin typeface="Times" pitchFamily="2" charset="0"/>
              </a:rPr>
              <a:t>Casein là một loại protein chính trong sữa, chiết xuất từ sữa. </a:t>
            </a:r>
            <a:r>
              <a:rPr kumimoji="1" lang="vi-VN" altLang="ja-JP" dirty="0">
                <a:latin typeface="Times" pitchFamily="2" charset="0"/>
              </a:rPr>
              <a:t>Có tác dụng hỗ trợ tăng cường hấp thụ canxi.</a:t>
            </a:r>
          </a:p>
          <a:p>
            <a:r>
              <a:rPr lang="vi-VN" altLang="ja-JP" dirty="0">
                <a:latin typeface="Times" pitchFamily="2" charset="0"/>
              </a:rPr>
              <a:t>Thời kỳ cơ bản để xây dựng khung xương là từ giai đoạn bắt đầu tuổi dậy thì đến cuối tuổi vị thành niên. Vào tuổi 20 thì tất cả xương đã hoàn thiện công việc xây dựng, từ đó cả cuộc đời còn lại chỉ dựa trên nguồn vốn xương này. Bộ xương của người từ lúc sơ sinh chỉ có xấp xỉ 25g canxi và ở người phụ nữ trưởng thành có 1000 – 1200g canxi. </a:t>
            </a:r>
          </a:p>
          <a:p>
            <a:r>
              <a:rPr lang="vi-VN" altLang="ja-JP" dirty="0">
                <a:latin typeface="Times" pitchFamily="2" charset="0"/>
              </a:rPr>
              <a:t>Lượng canxi giữ lại cho cơ thể thì luôn thấp hơn so với lượng tiêu hoá. Điều này là do hiệu quả hấp thu đạt tương đối thấp trong giai đoạn phát triển. Canxi bị mất hàng ngày qua da, móng, tóc, và mồ hôi cũng như qua nước tiểu và các bài tiết qua đường tiêu hoá không được tái hấp thu. Đối với người trưởng thành chỉ khoảng 4 – 8% canxi tiêu hoá được giữ lại, với trẻ nhỏ là: 40%, thanh niên 20 %. Trẻ đẻ non với màng ruột sơ sinh và nhu cầu chất khoáng hoá tương đối lớn nên sự hấp thu tới 60%.</a:t>
            </a:r>
          </a:p>
          <a:p>
            <a:r>
              <a:rPr lang="vi-VN" altLang="ja-JP" dirty="0">
                <a:latin typeface="Times" pitchFamily="2" charset="0"/>
              </a:rPr>
              <a:t>Có một số chất có thể làm tăng sự hấp thu canxi như đường lactose, acid amin Lysine, casein phosphopeptide từ sữa...</a:t>
            </a:r>
          </a:p>
        </p:txBody>
      </p:sp>
      <p:pic>
        <p:nvPicPr>
          <p:cNvPr id="4" name="図 3" descr="ロゴ&#10;&#10;自動的に生成された説明">
            <a:extLst>
              <a:ext uri="{FF2B5EF4-FFF2-40B4-BE49-F238E27FC236}">
                <a16:creationId xmlns:a16="http://schemas.microsoft.com/office/drawing/2014/main" id="{87CAA8E1-E72F-F33D-8A7A-37DA7D9800C2}"/>
              </a:ext>
            </a:extLst>
          </p:cNvPr>
          <p:cNvPicPr>
            <a:picLocks noChangeAspect="1"/>
          </p:cNvPicPr>
          <p:nvPr/>
        </p:nvPicPr>
        <p:blipFill>
          <a:blip r:embed="rId2"/>
          <a:stretch>
            <a:fillRect/>
          </a:stretch>
        </p:blipFill>
        <p:spPr>
          <a:xfrm>
            <a:off x="9496753" y="564516"/>
            <a:ext cx="476690" cy="445329"/>
          </a:xfrm>
          <a:prstGeom prst="rect">
            <a:avLst/>
          </a:prstGeom>
        </p:spPr>
      </p:pic>
      <p:pic>
        <p:nvPicPr>
          <p:cNvPr id="5" name="図 4" descr="テキスト, アイコン&#10;&#10;自動的に生成された説明">
            <a:extLst>
              <a:ext uri="{FF2B5EF4-FFF2-40B4-BE49-F238E27FC236}">
                <a16:creationId xmlns:a16="http://schemas.microsoft.com/office/drawing/2014/main" id="{B344C3B7-E1BC-B3C3-DA29-356E322145BB}"/>
              </a:ext>
            </a:extLst>
          </p:cNvPr>
          <p:cNvPicPr>
            <a:picLocks noChangeAspect="1"/>
          </p:cNvPicPr>
          <p:nvPr/>
        </p:nvPicPr>
        <p:blipFill>
          <a:blip r:embed="rId3"/>
          <a:stretch>
            <a:fillRect/>
          </a:stretch>
        </p:blipFill>
        <p:spPr>
          <a:xfrm>
            <a:off x="10034336" y="650791"/>
            <a:ext cx="1319457" cy="253373"/>
          </a:xfrm>
          <a:prstGeom prst="rect">
            <a:avLst/>
          </a:prstGeom>
        </p:spPr>
      </p:pic>
    </p:spTree>
    <p:extLst>
      <p:ext uri="{BB962C8B-B14F-4D97-AF65-F5344CB8AC3E}">
        <p14:creationId xmlns:p14="http://schemas.microsoft.com/office/powerpoint/2010/main" val="1800871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ketchyVTI">
  <a:themeElements>
    <a:clrScheme name="Office">
      <a:dk1>
        <a:srgbClr val="000000"/>
      </a:dk1>
      <a:lt1>
        <a:srgbClr val="FFFFFF"/>
      </a:lt1>
      <a:dk2>
        <a:srgbClr val="1D242E"/>
      </a:dk2>
      <a:lt2>
        <a:srgbClr val="F2F1F1"/>
      </a:lt2>
      <a:accent1>
        <a:srgbClr val="4472C4"/>
      </a:accent1>
      <a:accent2>
        <a:srgbClr val="ED7D31"/>
      </a:accent2>
      <a:accent3>
        <a:srgbClr val="A3A3A3"/>
      </a:accent3>
      <a:accent4>
        <a:srgbClr val="CF9B00"/>
      </a:accent4>
      <a:accent5>
        <a:srgbClr val="5B9BD5"/>
      </a:accent5>
      <a:accent6>
        <a:srgbClr val="70AD47"/>
      </a:accent6>
      <a:hlink>
        <a:srgbClr val="D26012"/>
      </a:hlink>
      <a:folHlink>
        <a:srgbClr val="9A5879"/>
      </a:folHlink>
    </a:clrScheme>
    <a:fontScheme name="Custom 2">
      <a:majorFont>
        <a:latin typeface="Yu Gothic"/>
        <a:ea typeface=""/>
        <a:cs typeface=""/>
      </a:majorFont>
      <a:minorFont>
        <a:latin typeface="Yu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emplate>{3144677D-3F45-3D40-B26F-8491C073FA99}tf10001071</Template>
  <TotalTime>1159</TotalTime>
  <Words>2232</Words>
  <Application>Microsoft Macintosh PowerPoint</Application>
  <PresentationFormat>ワイド画面</PresentationFormat>
  <Paragraphs>69</Paragraphs>
  <Slides>15</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Times</vt:lpstr>
      <vt:lpstr>Yu Gothic</vt:lpstr>
      <vt:lpstr>Yu Gothic Medium</vt:lpstr>
      <vt:lpstr>Arial</vt:lpstr>
      <vt:lpstr>Times New Roman</vt:lpstr>
      <vt:lpstr>SketchyVTI</vt:lpstr>
      <vt:lpstr>WELCOME TO PRODUCTS TRAINING</vt:lpstr>
      <vt:lpstr>SỤN CÁ MẬP</vt:lpstr>
      <vt:lpstr>Sụn vi cá mập </vt:lpstr>
      <vt:lpstr>VAI TRÒ CỦA CHONDROITIN SULFATE</vt:lpstr>
      <vt:lpstr>PowerPoint プレゼンテーション</vt:lpstr>
      <vt:lpstr>BCAA</vt:lpstr>
      <vt:lpstr>CÔNG DỤNG BCAA</vt:lpstr>
      <vt:lpstr>MSM</vt:lpstr>
      <vt:lpstr>CPP (Casein photphopeptit)</vt:lpstr>
      <vt:lpstr>Lợi khuẩn Axit lactic</vt:lpstr>
      <vt:lpstr>Glucosamin hydrochloride &amp; Glucosamin Sulfat </vt:lpstr>
      <vt:lpstr>NANO SỤN CÁ MẬP</vt:lpstr>
      <vt:lpstr>ĐỐI TƯỢNG SỬ DỤNG</vt:lpstr>
      <vt:lpstr>Liều lượng Glucosamin an toàn &amp; chống chỉ định</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PRODUCTS TRAINING</dc:title>
  <dc:creator>Nhi Do</dc:creator>
  <cp:lastModifiedBy>Nhi Do</cp:lastModifiedBy>
  <cp:revision>42</cp:revision>
  <dcterms:created xsi:type="dcterms:W3CDTF">2022-06-16T07:55:19Z</dcterms:created>
  <dcterms:modified xsi:type="dcterms:W3CDTF">2025-12-18T07:07:47Z</dcterms:modified>
</cp:coreProperties>
</file>